
<file path=[Content_Types].xml><?xml version="1.0" encoding="utf-8"?>
<Types xmlns="http://schemas.openxmlformats.org/package/2006/content-types"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</p:sldMasterIdLst>
  <p:sldIdLst>
    <p:sldId id="298" r:id="rId5"/>
    <p:sldId id="303" r:id="rId6"/>
    <p:sldId id="301" r:id="rId7"/>
    <p:sldId id="306" r:id="rId8"/>
    <p:sldId id="321" r:id="rId9"/>
    <p:sldId id="322" r:id="rId10"/>
    <p:sldId id="323" r:id="rId11"/>
    <p:sldId id="324" r:id="rId12"/>
    <p:sldId id="325" r:id="rId13"/>
    <p:sldId id="326" r:id="rId14"/>
    <p:sldId id="327" r:id="rId15"/>
    <p:sldId id="305" r:id="rId16"/>
    <p:sldId id="32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iver, Katherine" initials="NK" lastIdx="1" clrIdx="0">
    <p:extLst>
      <p:ext uri="{19B8F6BF-5375-455C-9EA6-DF929625EA0E}">
        <p15:presenceInfo xmlns:p15="http://schemas.microsoft.com/office/powerpoint/2012/main" userId="S::kniver@mcneilandcompany.com::d0bf449c-b642-4c1c-9ba6-9705a6757c1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6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6AB797-5BED-4D7F-A131-A531FF55A957}"/>
              </a:ext>
            </a:extLst>
          </p:cNvPr>
          <p:cNvSpPr/>
          <p:nvPr userDrawn="1"/>
        </p:nvSpPr>
        <p:spPr>
          <a:xfrm>
            <a:off x="0" y="-46684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DA3B64E-8FDF-412F-B02B-B42083F3A7B6}"/>
              </a:ext>
            </a:extLst>
          </p:cNvPr>
          <p:cNvSpPr/>
          <p:nvPr userDrawn="1"/>
        </p:nvSpPr>
        <p:spPr>
          <a:xfrm>
            <a:off x="0" y="1047395"/>
            <a:ext cx="12192000" cy="2086422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3BCBEE6-C821-4081-8618-052DC1DB0ECD}"/>
              </a:ext>
            </a:extLst>
          </p:cNvPr>
          <p:cNvSpPr/>
          <p:nvPr userDrawn="1"/>
        </p:nvSpPr>
        <p:spPr>
          <a:xfrm>
            <a:off x="0" y="1225118"/>
            <a:ext cx="12192000" cy="172226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picture containing object, measure, clock&#10;&#10;Description automatically generated">
            <a:extLst>
              <a:ext uri="{FF2B5EF4-FFF2-40B4-BE49-F238E27FC236}">
                <a16:creationId xmlns:a16="http://schemas.microsoft.com/office/drawing/2014/main" id="{B1117538-0987-45BA-908B-4C4CE8E9C3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449" y="24618"/>
            <a:ext cx="3731102" cy="401491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4302A258-A400-49AD-8743-F1DC44189B2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7613" y="5982621"/>
            <a:ext cx="1892712" cy="875379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ED3E045-4727-46DC-B8D7-31851FE6742C}"/>
              </a:ext>
            </a:extLst>
          </p:cNvPr>
          <p:cNvSpPr txBox="1"/>
          <p:nvPr userDrawn="1"/>
        </p:nvSpPr>
        <p:spPr>
          <a:xfrm>
            <a:off x="285750" y="4167985"/>
            <a:ext cx="1190625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>
                <a:solidFill>
                  <a:schemeClr val="bg1"/>
                </a:solidFill>
                <a:latin typeface="Arial Black" panose="020B0A04020102020204" pitchFamily="34" charset="0"/>
              </a:rPr>
              <a:t>Association of Fire Districts                     of the                                                           State of New York</a:t>
            </a:r>
          </a:p>
        </p:txBody>
      </p:sp>
    </p:spTree>
    <p:extLst>
      <p:ext uri="{BB962C8B-B14F-4D97-AF65-F5344CB8AC3E}">
        <p14:creationId xmlns:p14="http://schemas.microsoft.com/office/powerpoint/2010/main" val="1964806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7AE98-E152-4642-9FE1-D7166F1E5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FCE117-2282-44D8-AAD5-EA8A45AB70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EAB9F-FCE8-43D8-BF3A-1BFEB7E59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CB6A-DE4F-44CC-95D9-36E6A5C902DD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03714B-D49C-4985-AD7A-2AC400FC9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098840-2446-4494-AA66-F0F94FFA9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4F828-1ECF-450D-8BC8-669BD54A0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3515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8812601-6092-4964-9902-0C8FC6520C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4344B7-EE54-429F-BB50-5F8E779533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0B8CDC-A578-4D54-B023-20F1E88AD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CB6A-DE4F-44CC-95D9-36E6A5C902DD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49548A-3FC8-4D10-86F7-1754D2339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730B31-C1C7-4AC7-B95C-492AEC117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4F828-1ECF-450D-8BC8-669BD54A0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734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74BA0B0-F2CD-48BB-9003-A3538F7C8404}"/>
              </a:ext>
            </a:extLst>
          </p:cNvPr>
          <p:cNvSpPr/>
          <p:nvPr userDrawn="1"/>
        </p:nvSpPr>
        <p:spPr>
          <a:xfrm>
            <a:off x="0" y="-17168"/>
            <a:ext cx="12192000" cy="690468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990017-D5E8-4F9E-ACFC-14EBFAA2B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79850" y="365125"/>
            <a:ext cx="9373949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Disclaimers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395511-72E6-49FB-A7E2-74C3A3420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CB6A-DE4F-44CC-95D9-36E6A5C902DD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31336F-3A76-4DFA-96F2-DF05EC0CA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F8ECE6A-BC33-499D-8425-51AE561A517E}"/>
              </a:ext>
            </a:extLst>
          </p:cNvPr>
          <p:cNvSpPr/>
          <p:nvPr userDrawn="1"/>
        </p:nvSpPr>
        <p:spPr>
          <a:xfrm>
            <a:off x="314325" y="-27634"/>
            <a:ext cx="1314450" cy="69046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37757E-B403-418E-A6D2-C83E21FD8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4F828-1ECF-450D-8BC8-669BD54A0670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E6B7E9-4D58-4867-877D-0322C6016A4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943100" y="1825625"/>
            <a:ext cx="94107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We are sharing what we believe to be best practices</a:t>
            </a:r>
          </a:p>
          <a:p>
            <a:pPr lvl="0"/>
            <a:endParaRPr lang="en-US"/>
          </a:p>
          <a:p>
            <a:pPr lvl="0"/>
            <a:r>
              <a:rPr lang="en-US"/>
              <a:t>This is an extremely dynamic situation</a:t>
            </a:r>
          </a:p>
          <a:p>
            <a:pPr lvl="0"/>
            <a:endParaRPr lang="en-US"/>
          </a:p>
          <a:p>
            <a:pPr lvl="0"/>
            <a:r>
              <a:rPr lang="en-US"/>
              <a:t>Consult with your local legal experts and authorities</a:t>
            </a:r>
          </a:p>
          <a:p>
            <a:pPr lvl="0"/>
            <a:endParaRPr lang="en-US"/>
          </a:p>
          <a:p>
            <a:pPr lvl="0"/>
            <a:r>
              <a:rPr lang="en-US"/>
              <a:t>We may not have all the answers</a:t>
            </a:r>
          </a:p>
        </p:txBody>
      </p:sp>
      <p:pic>
        <p:nvPicPr>
          <p:cNvPr id="8" name="Picture 7" descr="A picture containing object, measure, clock&#10;&#10;Description automatically generated">
            <a:extLst>
              <a:ext uri="{FF2B5EF4-FFF2-40B4-BE49-F238E27FC236}">
                <a16:creationId xmlns:a16="http://schemas.microsoft.com/office/drawing/2014/main" id="{B5429D27-ACF1-4226-9F1D-CFB6AABBA7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046"/>
            <a:ext cx="1979851" cy="213045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34146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52046-851C-4B2B-BF98-149D251BC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26CC8A-2B97-48A3-A91E-6BB1C59277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3BAF94-9866-42E0-BAF2-FB8A2F30D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CB6A-DE4F-44CC-95D9-36E6A5C902DD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E85B86-2201-468B-AF23-ABE6950D8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94FE9A-82FA-45C5-AE6C-9C34B123A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4F828-1ECF-450D-8BC8-669BD54A0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304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20AD2-DB8E-423F-A048-EC89BE89B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F81A3A-10C0-405C-B2E5-0DD88DB015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10277B-1215-44AD-812A-16EA9F8375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BF95D9-CE89-4D0E-BBF7-09B514E34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CB6A-DE4F-44CC-95D9-36E6A5C902DD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3955E3-0E98-471B-8B16-7ACFAFFF1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92BC6F-4E49-4AE7-925A-441184F81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4F828-1ECF-450D-8BC8-669BD54A0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511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12882-0F40-4895-8503-C96CA8038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0338B6-A782-47E4-B1A9-6837FCF243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916B56-E9E2-4E00-9FA9-2BA5D05127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27EC5B-C9AE-4723-8FF7-CB6129DEF2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629783-4669-43CF-BF27-74F89E5D1D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E38F94-451A-429B-9829-A905EA2DF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CB6A-DE4F-44CC-95D9-36E6A5C902DD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D2F11A-CBAC-4E7F-8796-61A7230AC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E3FAC7-9376-4884-BF56-44900F479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4F828-1ECF-450D-8BC8-669BD54A0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938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3E74248-EEF9-4A26-9A42-00849AD68BFB}"/>
              </a:ext>
            </a:extLst>
          </p:cNvPr>
          <p:cNvSpPr/>
          <p:nvPr userDrawn="1"/>
        </p:nvSpPr>
        <p:spPr>
          <a:xfrm>
            <a:off x="0" y="485774"/>
            <a:ext cx="12192000" cy="1419225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891CF5-510D-4CD8-88F6-31261E3D0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9851" y="528490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BB93A6-3947-4FCF-A5C2-974B2EDA4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CB6A-DE4F-44CC-95D9-36E6A5C902DD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D698CF-48EC-40AE-83C8-587B006F1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9A101A-BA2B-46AD-B85E-5E218AF8A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4F828-1ECF-450D-8BC8-669BD54A0670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A picture containing object, measure, clock&#10;&#10;Description automatically generated">
            <a:extLst>
              <a:ext uri="{FF2B5EF4-FFF2-40B4-BE49-F238E27FC236}">
                <a16:creationId xmlns:a16="http://schemas.microsoft.com/office/drawing/2014/main" id="{5C29C472-F1FF-497C-92E1-19A40366BD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046"/>
            <a:ext cx="1979851" cy="213045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22985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F01025-1A22-4FDA-BA9B-EA3307FDE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CB6A-DE4F-44CC-95D9-36E6A5C902DD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5DB5C7-F78F-4E26-89C7-A175D91F4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EAFDBC-2DFD-4912-B974-128F5C1B3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4F828-1ECF-450D-8BC8-669BD54A0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037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5F2503-69CB-4836-8974-DC8997B2B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F48514-2CAA-4304-BCAA-B6677CBF04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3A9C1E-ECFD-4594-82E4-46B8729A02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61E962-221F-4F46-995F-DBB30F272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CB6A-DE4F-44CC-95D9-36E6A5C902DD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F8AA46-FDE3-43E9-8CDF-8E78E8E82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80B5AC-DE1D-4AA5-9829-B027412E9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4F828-1ECF-450D-8BC8-669BD54A0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266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29EF15-E4D2-49CD-8B6A-42C3D462A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12C488-E37D-403C-AEEF-821A6A6835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6C5AC7-EBFD-4C83-9791-ED03BE6D39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027E96-A544-45FB-A0A2-E499E593D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FCB6A-DE4F-44CC-95D9-36E6A5C902DD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102E4E-DAAE-40C4-A437-3FE5C2B28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B46D7E-2286-4846-AD52-CE7838A81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4F828-1ECF-450D-8BC8-669BD54A0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972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63916F-ED82-4234-8C28-53B15E184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DE7D29-7644-4947-9CE3-FDEE3A2946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C0568E-E615-485F-A5F0-AD1C1318E4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8FCB6A-DE4F-44CC-95D9-36E6A5C902DD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18CFDF-F993-490D-A2AF-A7900E1BF0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5DCD62-900C-43C3-AD3C-CF851767C3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74F828-1ECF-450D-8BC8-669BD54A06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259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afdsny.org" TargetMode="External"/><Relationship Id="rId2" Type="http://schemas.openxmlformats.org/officeDocument/2006/relationships/hyperlink" Target="http://www.afdsny.org/" TargetMode="Externa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hyperlink" Target="mailto:info@afdsny.org" TargetMode="Externa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241415-D950-41D2-A7FD-00B131A74C1B}"/>
              </a:ext>
            </a:extLst>
          </p:cNvPr>
          <p:cNvSpPr txBox="1"/>
          <p:nvPr/>
        </p:nvSpPr>
        <p:spPr>
          <a:xfrm>
            <a:off x="751840" y="1794728"/>
            <a:ext cx="340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INFO@AFDSNY.ORG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0EF23C-819F-459E-94E2-405BDCC3CB67}"/>
              </a:ext>
            </a:extLst>
          </p:cNvPr>
          <p:cNvSpPr txBox="1"/>
          <p:nvPr/>
        </p:nvSpPr>
        <p:spPr>
          <a:xfrm>
            <a:off x="8524240" y="1773664"/>
            <a:ext cx="3464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800-520-9594</a:t>
            </a:r>
          </a:p>
        </p:txBody>
      </p:sp>
    </p:spTree>
    <p:extLst>
      <p:ext uri="{BB962C8B-B14F-4D97-AF65-F5344CB8AC3E}">
        <p14:creationId xmlns:p14="http://schemas.microsoft.com/office/powerpoint/2010/main" val="34082568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66B66-6518-4BA5-9E7D-803B580E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To Ask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CD65792-F523-4C29-B6BB-8F23A7C42178}"/>
              </a:ext>
            </a:extLst>
          </p:cNvPr>
          <p:cNvSpPr/>
          <p:nvPr/>
        </p:nvSpPr>
        <p:spPr>
          <a:xfrm>
            <a:off x="2169491" y="2531010"/>
            <a:ext cx="5651355" cy="18573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you have a policy and what does your policy cover?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“Zero Tolerance” policies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Reason Suspicion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Random Testing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THC levels compared to impairment levels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1832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38BD3-025D-4CA7-A75B-FDCD3DCC7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This Mean for Fire Service?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742A5A1-0424-41DE-9EA2-9617BCD9B2AB}"/>
              </a:ext>
            </a:extLst>
          </p:cNvPr>
          <p:cNvSpPr/>
          <p:nvPr/>
        </p:nvSpPr>
        <p:spPr>
          <a:xfrm>
            <a:off x="1979851" y="2703841"/>
            <a:ext cx="8732669" cy="3236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Policy is the cornerstone of guiding behavior and having a good policy related to the use of marijuana in all of its forms will help an organization navigate the minefield of the permitted and non-permitted use of marijuana for members of your organization.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Urine tests are accurate so long as labs exercise proper care in sampling.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Blood tests are most accurate.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Hair testing is not the most accurate.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013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7324D81-A9D7-43D1-B712-D97B5DFE4EB5}"/>
              </a:ext>
            </a:extLst>
          </p:cNvPr>
          <p:cNvSpPr/>
          <p:nvPr/>
        </p:nvSpPr>
        <p:spPr>
          <a:xfrm>
            <a:off x="0" y="5003948"/>
            <a:ext cx="12192000" cy="171736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3F288D6-5618-4900-AF0B-0772F7BF6590}"/>
              </a:ext>
            </a:extLst>
          </p:cNvPr>
          <p:cNvSpPr/>
          <p:nvPr/>
        </p:nvSpPr>
        <p:spPr>
          <a:xfrm>
            <a:off x="0" y="5157718"/>
            <a:ext cx="12192000" cy="14098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D441E10-2239-478E-BB87-F6A8E4113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752" y="274912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8800" b="1" dirty="0">
                <a:solidFill>
                  <a:srgbClr val="002060"/>
                </a:solidFill>
              </a:rPr>
              <a:t>Questions?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B6D712-2AC5-4129-9312-B473B51A2C9E}"/>
              </a:ext>
            </a:extLst>
          </p:cNvPr>
          <p:cNvSpPr txBox="1"/>
          <p:nvPr/>
        </p:nvSpPr>
        <p:spPr>
          <a:xfrm>
            <a:off x="7601915" y="5406180"/>
            <a:ext cx="37644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Visit </a:t>
            </a:r>
            <a:r>
              <a:rPr lang="en-US" dirty="0">
                <a:hlinkClick r:id="rId2"/>
              </a:rPr>
              <a:t>www.afdsny.org</a:t>
            </a:r>
            <a:r>
              <a:rPr lang="en-US" dirty="0"/>
              <a:t> </a:t>
            </a:r>
          </a:p>
          <a:p>
            <a:r>
              <a:rPr lang="en-US" dirty="0"/>
              <a:t>Or email us at </a:t>
            </a:r>
            <a:r>
              <a:rPr lang="en-US" dirty="0">
                <a:hlinkClick r:id="rId3"/>
              </a:rPr>
              <a:t>info@afdsny.org</a:t>
            </a:r>
            <a:endParaRPr lang="en-US" dirty="0"/>
          </a:p>
          <a:p>
            <a:r>
              <a:rPr lang="en-US" dirty="0"/>
              <a:t>Or Call Us: 800-520-9594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C35D7B-9D6C-47AF-A868-CD2726411D91}"/>
              </a:ext>
            </a:extLst>
          </p:cNvPr>
          <p:cNvSpPr txBox="1"/>
          <p:nvPr/>
        </p:nvSpPr>
        <p:spPr>
          <a:xfrm>
            <a:off x="583659" y="5690681"/>
            <a:ext cx="59338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Have questions or want more information? </a:t>
            </a:r>
          </a:p>
        </p:txBody>
      </p:sp>
    </p:spTree>
    <p:extLst>
      <p:ext uri="{BB962C8B-B14F-4D97-AF65-F5344CB8AC3E}">
        <p14:creationId xmlns:p14="http://schemas.microsoft.com/office/powerpoint/2010/main" val="15243024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241415-D950-41D2-A7FD-00B131A74C1B}"/>
              </a:ext>
            </a:extLst>
          </p:cNvPr>
          <p:cNvSpPr txBox="1"/>
          <p:nvPr/>
        </p:nvSpPr>
        <p:spPr>
          <a:xfrm>
            <a:off x="751840" y="1794728"/>
            <a:ext cx="3403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INFO@AFDSNY.ORG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0EF23C-819F-459E-94E2-405BDCC3CB67}"/>
              </a:ext>
            </a:extLst>
          </p:cNvPr>
          <p:cNvSpPr txBox="1"/>
          <p:nvPr/>
        </p:nvSpPr>
        <p:spPr>
          <a:xfrm>
            <a:off x="8524240" y="1773664"/>
            <a:ext cx="3464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800-520-9594</a:t>
            </a:r>
          </a:p>
        </p:txBody>
      </p:sp>
    </p:spTree>
    <p:extLst>
      <p:ext uri="{BB962C8B-B14F-4D97-AF65-F5344CB8AC3E}">
        <p14:creationId xmlns:p14="http://schemas.microsoft.com/office/powerpoint/2010/main" val="3680556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up Of Coffee On Top Of Coffee Beans">
            <a:hlinkClick r:id="" action="ppaction://media"/>
            <a:extLst>
              <a:ext uri="{FF2B5EF4-FFF2-40B4-BE49-F238E27FC236}">
                <a16:creationId xmlns:a16="http://schemas.microsoft.com/office/drawing/2014/main" id="{9F736EB9-E85C-40B0-A89D-A450F0A7126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0"/>
            <a:ext cx="12192000" cy="640677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81EA538-F990-4E05-8145-183D023293DD}"/>
              </a:ext>
            </a:extLst>
          </p:cNvPr>
          <p:cNvSpPr/>
          <p:nvPr/>
        </p:nvSpPr>
        <p:spPr>
          <a:xfrm>
            <a:off x="0" y="3808071"/>
            <a:ext cx="12192000" cy="2438400"/>
          </a:xfrm>
          <a:prstGeom prst="rect">
            <a:avLst/>
          </a:prstGeom>
          <a:solidFill>
            <a:srgbClr val="C00000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54DF2-5373-42AE-9988-BE714F545914}"/>
              </a:ext>
            </a:extLst>
          </p:cNvPr>
          <p:cNvSpPr/>
          <p:nvPr/>
        </p:nvSpPr>
        <p:spPr>
          <a:xfrm>
            <a:off x="0" y="6246470"/>
            <a:ext cx="12192000" cy="611529"/>
          </a:xfrm>
          <a:prstGeom prst="rect">
            <a:avLst/>
          </a:prstGeom>
          <a:solidFill>
            <a:srgbClr val="001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8DC1E22-EC08-41DF-971C-8935478C6778}"/>
              </a:ext>
            </a:extLst>
          </p:cNvPr>
          <p:cNvSpPr/>
          <p:nvPr/>
        </p:nvSpPr>
        <p:spPr>
          <a:xfrm>
            <a:off x="-39329" y="3966389"/>
            <a:ext cx="12270658" cy="2121763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72000"/>
                </a:schemeClr>
              </a:gs>
              <a:gs pos="100000">
                <a:schemeClr val="bg1">
                  <a:shade val="100000"/>
                  <a:satMod val="115000"/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Logo&#10;&#10;Description automatically generated with low confidence">
            <a:extLst>
              <a:ext uri="{FF2B5EF4-FFF2-40B4-BE49-F238E27FC236}">
                <a16:creationId xmlns:a16="http://schemas.microsoft.com/office/drawing/2014/main" id="{3FCE24CB-7B1C-4E54-9048-5FABBA965C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06" y="2977777"/>
            <a:ext cx="3402628" cy="366145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361F9DA-E56E-4029-9DB4-03AB2CEE501C}"/>
              </a:ext>
            </a:extLst>
          </p:cNvPr>
          <p:cNvSpPr txBox="1"/>
          <p:nvPr/>
        </p:nvSpPr>
        <p:spPr>
          <a:xfrm>
            <a:off x="4139381" y="4076379"/>
            <a:ext cx="55158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001642"/>
                </a:solidFill>
              </a:rPr>
              <a:t>Association of Fire Districts</a:t>
            </a:r>
          </a:p>
          <a:p>
            <a:pPr algn="ctr"/>
            <a:r>
              <a:rPr lang="en-US" sz="3600" b="1">
                <a:solidFill>
                  <a:srgbClr val="001642"/>
                </a:solidFill>
              </a:rPr>
              <a:t>Of the </a:t>
            </a:r>
          </a:p>
          <a:p>
            <a:pPr algn="ctr"/>
            <a:r>
              <a:rPr lang="en-US" sz="3600" b="1">
                <a:solidFill>
                  <a:srgbClr val="001642"/>
                </a:solidFill>
              </a:rPr>
              <a:t>State of New York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DA1B2BD-1338-43AD-A44D-E72B4C182169}"/>
              </a:ext>
            </a:extLst>
          </p:cNvPr>
          <p:cNvSpPr txBox="1"/>
          <p:nvPr/>
        </p:nvSpPr>
        <p:spPr>
          <a:xfrm>
            <a:off x="1976284" y="6245852"/>
            <a:ext cx="9454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info@afdsny.org</a:t>
            </a:r>
            <a:r>
              <a:rPr lang="en-US" sz="2800" b="1">
                <a:solidFill>
                  <a:schemeClr val="bg1"/>
                </a:solidFill>
              </a:rPr>
              <a:t>	                     800-520-9594</a:t>
            </a:r>
          </a:p>
        </p:txBody>
      </p:sp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74EC3F34-6EC2-4E1E-A7E6-5D1B173A676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1587" y="-92380"/>
            <a:ext cx="2782533" cy="128692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8E86844-D9D4-4622-ABBC-CBC7364A3339}"/>
              </a:ext>
            </a:extLst>
          </p:cNvPr>
          <p:cNvSpPr txBox="1"/>
          <p:nvPr/>
        </p:nvSpPr>
        <p:spPr>
          <a:xfrm>
            <a:off x="-71117" y="1194541"/>
            <a:ext cx="123342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>
                <a:solidFill>
                  <a:schemeClr val="bg1"/>
                </a:solidFill>
                <a:latin typeface="Arial Black" panose="020B0A04020102020204" pitchFamily="34" charset="0"/>
              </a:rPr>
              <a:t>Coffee With Commissioners</a:t>
            </a:r>
          </a:p>
        </p:txBody>
      </p:sp>
    </p:spTree>
    <p:extLst>
      <p:ext uri="{BB962C8B-B14F-4D97-AF65-F5344CB8AC3E}">
        <p14:creationId xmlns:p14="http://schemas.microsoft.com/office/powerpoint/2010/main" val="2086172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0C3FF-804C-4344-8DB1-BDE8F69AE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Today’s Panel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DD3130C-F3F5-46F7-A05E-8C19D27A13F2}"/>
              </a:ext>
            </a:extLst>
          </p:cNvPr>
          <p:cNvSpPr txBox="1"/>
          <p:nvPr/>
        </p:nvSpPr>
        <p:spPr>
          <a:xfrm>
            <a:off x="1532526" y="2359192"/>
            <a:ext cx="9919555" cy="61247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defRPr/>
            </a:pPr>
            <a:r>
              <a:rPr lang="en-US" sz="2800" dirty="0">
                <a:latin typeface="Calibri" panose="020F0502020204030204"/>
                <a:cs typeface="Calibri"/>
              </a:rPr>
              <a:t>Joe Frank – Assocation Counsel </a:t>
            </a:r>
            <a:endParaRPr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Dave Denniston – Region 4 Director AFDSNY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cs typeface="Calibri"/>
              </a:rPr>
              <a:t>Tom Rinaldi – Immediate Past President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dirty="0">
              <a:latin typeface="Calibri" panose="020F0502020204030204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cs typeface="Calibri"/>
              </a:rPr>
              <a:t>Steve Shahan – Attorney – Tully Fire District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cs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0676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F63D0-8A2F-4AFC-906F-B187124F7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Legislative Updates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44B8DEA-1DC7-4775-A83C-A880E81691FF}"/>
              </a:ext>
            </a:extLst>
          </p:cNvPr>
          <p:cNvSpPr/>
          <p:nvPr/>
        </p:nvSpPr>
        <p:spPr>
          <a:xfrm>
            <a:off x="1207364" y="2950309"/>
            <a:ext cx="9969622" cy="27122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US" sz="20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 York State’s Recently Enacted Cannabis Regulations</a:t>
            </a: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About 15 states have or are in the process of legalizing recreational marijuana and 47 out of 50 states allow for some form of medical marijuana.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Just realize the name of the law is, “The Cannabis Regulation and Tax Act”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Two main issues; regulation and taxation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One of the reasons it was included in the Budget Bill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Legalized Use becomes effective immediately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6933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E3670-EFDC-44A6-86C6-EB6AAE50F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Legal?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DFEEFE8-9960-4498-9F09-E3B2ED47E6DA}"/>
              </a:ext>
            </a:extLst>
          </p:cNvPr>
          <p:cNvSpPr/>
          <p:nvPr/>
        </p:nvSpPr>
        <p:spPr>
          <a:xfrm>
            <a:off x="2195744" y="2814997"/>
            <a:ext cx="8022454" cy="33391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Legalized use of marijuana for adults over the age of 21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Generally, legalization means a policy that supports a legally controlled market for marijuana, where consumers can buy marijuana for personal use from a safe legal source.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Legalizes the personal possession of up to 3oz of cannabis flower and/or up to 24 grams of concentrates of those ages 21 and older.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Under the law, the smell of marijuana alone is no longer probable cause for a search by law enforcement. Use of cannabis in public may be subject to civil penalties</a:t>
            </a:r>
            <a:r>
              <a:rPr lang="en-US" sz="11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5663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0AC62-4D52-472D-8593-1F8D2EA24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Penalties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7195B42-CC2C-44A4-8B37-02A7177F1402}"/>
              </a:ext>
            </a:extLst>
          </p:cNvPr>
          <p:cNvSpPr/>
          <p:nvPr/>
        </p:nvSpPr>
        <p:spPr>
          <a:xfrm>
            <a:off x="1488554" y="2942783"/>
            <a:ext cx="9214891" cy="27152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Possession of marijuana in excess of 3 ounces is a class A misdemeanor and is punishable by no more than 1 year of imprisonment and a fine not to exceed $1,000. Possession of marijuana in excess of 8 ounces – 16 ounces is a class E felony and is punishable by no more than 4 years of imprisonment and a fine not to exceed $5,000. Possession of marijuana in excess of 16 ounces – 10 pounds is a class D felony and is punishable by no more than 7 years of imprisonment and a fine not to exceed $5,000. Possession of marijuana in excess of 10 pounds is a class C felony and is punishable by no more than 15 years of imprisonment and a fine not to exceed $15,000.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Public consumption of marijuana through smoking or vaping will be handled as a violation of New York’s tobacco control laws.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254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8D373-4F77-4E06-B0DE-811AAE20C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Employee Rights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74C571C-3FD9-4687-8055-7FA2C5472A4E}"/>
              </a:ext>
            </a:extLst>
          </p:cNvPr>
          <p:cNvSpPr/>
          <p:nvPr/>
        </p:nvSpPr>
        <p:spPr>
          <a:xfrm>
            <a:off x="2395491" y="2845223"/>
            <a:ext cx="7401017" cy="3042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Many, employers in New York State are now prohibited from taking adverse action or otherwise discriminating against applicants and employees based on their lawful recreational marijuana use.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Most notably for employers, the MRTA amends NYS Labor Law Section 201-d, often referred to as the legal activities law, to prohibit an employer from refusing to hire, employ, or license; to discharge from employment; or otherwise discriminate against an individual because he/she uses cannabis lawfully </a:t>
            </a:r>
            <a:r>
              <a:rPr lang="en-US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outside of work hours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off the employer’s premises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US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without use of the employer’s equipment or other property.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4532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5D529-5091-4E07-B523-3B6C7184A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Employer Responsibilities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0B4327D-1EC4-46AF-8474-90DB4C3AA7ED}"/>
              </a:ext>
            </a:extLst>
          </p:cNvPr>
          <p:cNvSpPr/>
          <p:nvPr/>
        </p:nvSpPr>
        <p:spPr>
          <a:xfrm>
            <a:off x="1466360" y="2385196"/>
            <a:ext cx="9259279" cy="4032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that said, </a:t>
            </a: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amended Section 201-d provides that an employer would not be in violation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the law where it takes action against an employee related to the use of cannabis-based on the following: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employer’s actions were required by state or federal statute, regulation, ordinance, or other state or federal government mandate;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employee is impaired by the use of cannabis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meaning the employee manifests specific articulable (</a:t>
            </a:r>
            <a:r>
              <a:rPr lang="en-US" sz="16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capable of being expressed or justified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symptoms while working </a:t>
            </a: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 decrease or lessen the employee’s performance of the duties or tasks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the employee’s job position, </a:t>
            </a:r>
            <a:r>
              <a:rPr lang="en-US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 such specific articulable symptoms interfere with an employer’s obligation to provide a safe and healthy workplace, free from recognized hazards, as required by state and federal occupational safety and health law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or</a:t>
            </a: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 lvl="1" indent="-2857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employer’s actions would require such employer to commit any act that would cause the employer to be in violation of federal law or would result in the loss of a federal contract or federal funding.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2701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D4EB9-0B7F-4844-84F4-F0CEB604AF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Policies Become Key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33D6CFA-207A-4624-A467-C641FA680206}"/>
              </a:ext>
            </a:extLst>
          </p:cNvPr>
          <p:cNvSpPr/>
          <p:nvPr/>
        </p:nvSpPr>
        <p:spPr>
          <a:xfrm>
            <a:off x="2053702" y="2718858"/>
            <a:ext cx="7534182" cy="3141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is clear that in light of the amendments to Section 201-d, </a:t>
            </a: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employers should review their existing drug testing policies to ensure they are not discriminating against individuals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 their lawful recreational marijuana use. Employers should also determine if they will continue to drug test individuals for marijuana, and if so, under what circumstances.</a:t>
            </a:r>
          </a:p>
          <a:p>
            <a:pPr>
              <a:lnSpc>
                <a:spcPct val="107000"/>
              </a:lnSpc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00329810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58B05C666482A40ACA2530254CAB550" ma:contentTypeVersion="9" ma:contentTypeDescription="Create a new document." ma:contentTypeScope="" ma:versionID="ebd450e80515b729f170793812d6e592">
  <xsd:schema xmlns:xsd="http://www.w3.org/2001/XMLSchema" xmlns:xs="http://www.w3.org/2001/XMLSchema" xmlns:p="http://schemas.microsoft.com/office/2006/metadata/properties" xmlns:ns2="09039b20-9256-4f05-85d8-9fd011c9fbe2" targetNamespace="http://schemas.microsoft.com/office/2006/metadata/properties" ma:root="true" ma:fieldsID="27a25a59569b656ceeac5ee21e5db02e" ns2:_="">
    <xsd:import namespace="09039b20-9256-4f05-85d8-9fd011c9fbe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039b20-9256-4f05-85d8-9fd011c9fb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23ED71C-40E8-4E84-9CE4-507755FBE1EC}">
  <ds:schemaRefs>
    <ds:schemaRef ds:uri="http://purl.org/dc/terms/"/>
    <ds:schemaRef ds:uri="http://schemas.microsoft.com/office/2006/metadata/properties"/>
    <ds:schemaRef ds:uri="09039b20-9256-4f05-85d8-9fd011c9fbe2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66AF5074-C295-4DC1-B7F9-1E365AB9ED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9039b20-9256-4f05-85d8-9fd011c9fbe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BAAE9EC-915C-4FE3-AED5-91F24A8D0A2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729</TotalTime>
  <Words>888</Words>
  <Application>Microsoft Office PowerPoint</Application>
  <PresentationFormat>Widescreen</PresentationFormat>
  <Paragraphs>71</Paragraphs>
  <Slides>13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Arial Black</vt:lpstr>
      <vt:lpstr>Calibri</vt:lpstr>
      <vt:lpstr>Calibri Light</vt:lpstr>
      <vt:lpstr>Courier New</vt:lpstr>
      <vt:lpstr>Symbol</vt:lpstr>
      <vt:lpstr>1_Office Theme</vt:lpstr>
      <vt:lpstr>PowerPoint Presentation</vt:lpstr>
      <vt:lpstr>PowerPoint Presentation</vt:lpstr>
      <vt:lpstr>Today’s Panel</vt:lpstr>
      <vt:lpstr>Legislative Updates</vt:lpstr>
      <vt:lpstr>What is Legal?</vt:lpstr>
      <vt:lpstr>Penalties</vt:lpstr>
      <vt:lpstr>Employee Rights</vt:lpstr>
      <vt:lpstr>Employer Responsibilities</vt:lpstr>
      <vt:lpstr>Policies Become Key</vt:lpstr>
      <vt:lpstr>Questions To Ask</vt:lpstr>
      <vt:lpstr>What Does This Mean for Fire Service? </vt:lpstr>
      <vt:lpstr>Questions?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COVID-19</dc:title>
  <dc:creator>Price, Sherman</dc:creator>
  <cp:lastModifiedBy>Niver, Katherine</cp:lastModifiedBy>
  <cp:revision>12</cp:revision>
  <dcterms:created xsi:type="dcterms:W3CDTF">2021-01-05T19:27:07Z</dcterms:created>
  <dcterms:modified xsi:type="dcterms:W3CDTF">2021-04-14T13:56:09Z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0x010100158B05C666482A40ACA2530254CAB550</vt:lpwstr>
  </property>
</Properties>
</file>