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sldIdLst>
    <p:sldId id="298" r:id="rId6"/>
    <p:sldId id="303" r:id="rId7"/>
    <p:sldId id="258" r:id="rId8"/>
    <p:sldId id="256" r:id="rId9"/>
    <p:sldId id="257" r:id="rId10"/>
    <p:sldId id="260" r:id="rId11"/>
    <p:sldId id="261" r:id="rId12"/>
    <p:sldId id="259" r:id="rId13"/>
    <p:sldId id="262" r:id="rId14"/>
    <p:sldId id="263" r:id="rId15"/>
    <p:sldId id="266" r:id="rId16"/>
    <p:sldId id="264" r:id="rId17"/>
    <p:sldId id="265" r:id="rId18"/>
    <p:sldId id="270" r:id="rId19"/>
    <p:sldId id="271" r:id="rId20"/>
    <p:sldId id="267" r:id="rId21"/>
    <p:sldId id="268" r:id="rId22"/>
    <p:sldId id="272" r:id="rId23"/>
    <p:sldId id="269" r:id="rId24"/>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CA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26556A-E63E-4C6A-8FF7-D681AEF37936}" v="1" dt="2024-01-18T16:52:30.1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805" autoAdjust="0"/>
    <p:restoredTop sz="22692" autoAdjust="0"/>
  </p:normalViewPr>
  <p:slideViewPr>
    <p:cSldViewPr snapToGrid="0">
      <p:cViewPr varScale="1">
        <p:scale>
          <a:sx n="86" d="100"/>
          <a:sy n="86" d="100"/>
        </p:scale>
        <p:origin x="1027" y="58"/>
      </p:cViewPr>
      <p:guideLst/>
    </p:cSldViewPr>
  </p:slideViewPr>
  <p:outlineViewPr>
    <p:cViewPr>
      <p:scale>
        <a:sx n="33" d="100"/>
        <a:sy n="33" d="100"/>
      </p:scale>
      <p:origin x="0" y="-6792"/>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ver, Katherine" userId="c51caa69-5363-4036-9146-c19e5faebc78" providerId="ADAL" clId="{0726556A-E63E-4C6A-8FF7-D681AEF37936}"/>
    <pc:docChg chg="custSel modSld replTag delTag">
      <pc:chgData name="Niver, Katherine" userId="c51caa69-5363-4036-9146-c19e5faebc78" providerId="ADAL" clId="{0726556A-E63E-4C6A-8FF7-D681AEF37936}" dt="2024-01-18T16:53:02.235" v="41"/>
      <pc:docMkLst>
        <pc:docMk/>
      </pc:docMkLst>
      <pc:sldChg chg="replTag delTag">
        <pc:chgData name="Niver, Katherine" userId="c51caa69-5363-4036-9146-c19e5faebc78" providerId="ADAL" clId="{0726556A-E63E-4C6A-8FF7-D681AEF37936}" dt="2024-01-18T16:53:02.235" v="41"/>
        <pc:sldMkLst>
          <pc:docMk/>
          <pc:sldMk cId="3132062961" sldId="256"/>
        </pc:sldMkLst>
      </pc:sldChg>
      <pc:sldChg chg="replTag delTag">
        <pc:chgData name="Niver, Katherine" userId="c51caa69-5363-4036-9146-c19e5faebc78" providerId="ADAL" clId="{0726556A-E63E-4C6A-8FF7-D681AEF37936}" dt="2024-01-18T16:53:00.180" v="39"/>
        <pc:sldMkLst>
          <pc:docMk/>
          <pc:sldMk cId="882684892" sldId="258"/>
        </pc:sldMkLst>
      </pc:sldChg>
      <pc:sldChg chg="modSp mod replTag delTag">
        <pc:chgData name="Niver, Katherine" userId="c51caa69-5363-4036-9146-c19e5faebc78" providerId="ADAL" clId="{0726556A-E63E-4C6A-8FF7-D681AEF37936}" dt="2024-01-18T16:52:57.432" v="35" actId="20577"/>
        <pc:sldMkLst>
          <pc:docMk/>
          <pc:sldMk cId="3408256820" sldId="298"/>
        </pc:sldMkLst>
        <pc:spChg chg="mod">
          <ac:chgData name="Niver, Katherine" userId="c51caa69-5363-4036-9146-c19e5faebc78" providerId="ADAL" clId="{0726556A-E63E-4C6A-8FF7-D681AEF37936}" dt="2024-01-18T16:52:57.432" v="35" actId="20577"/>
          <ac:spMkLst>
            <pc:docMk/>
            <pc:sldMk cId="3408256820" sldId="298"/>
            <ac:spMk id="4" creationId="{B3305DE0-CF17-4E2D-B819-CB9319BDB503}"/>
          </ac:spMkLst>
        </pc:spChg>
      </pc:sldChg>
      <pc:sldChg chg="replTag delTag">
        <pc:chgData name="Niver, Katherine" userId="c51caa69-5363-4036-9146-c19e5faebc78" providerId="ADAL" clId="{0726556A-E63E-4C6A-8FF7-D681AEF37936}" dt="2024-01-18T16:52:59.666" v="37"/>
        <pc:sldMkLst>
          <pc:docMk/>
          <pc:sldMk cId="2086172882" sldId="303"/>
        </pc:sldMkLst>
      </pc:sldChg>
    </pc:docChg>
  </pc:docChgLst>
  <pc:docChgLst>
    <pc:chgData name="Niver, Katherine" userId="c51caa69-5363-4036-9146-c19e5faebc78" providerId="ADAL" clId="{BCC74BCE-E12E-4D1D-BC4C-04E3629EA3A4}"/>
    <pc:docChg chg="modSld">
      <pc:chgData name="Niver, Katherine" userId="c51caa69-5363-4036-9146-c19e5faebc78" providerId="ADAL" clId="{BCC74BCE-E12E-4D1D-BC4C-04E3629EA3A4}" dt="2024-01-18T23:37:45.963" v="1" actId="20577"/>
      <pc:docMkLst>
        <pc:docMk/>
      </pc:docMkLst>
      <pc:sldChg chg="modSp mod">
        <pc:chgData name="Niver, Katherine" userId="c51caa69-5363-4036-9146-c19e5faebc78" providerId="ADAL" clId="{BCC74BCE-E12E-4D1D-BC4C-04E3629EA3A4}" dt="2024-01-18T23:37:45.963" v="1" actId="20577"/>
        <pc:sldMkLst>
          <pc:docMk/>
          <pc:sldMk cId="1142463752" sldId="271"/>
        </pc:sldMkLst>
        <pc:spChg chg="mod">
          <ac:chgData name="Niver, Katherine" userId="c51caa69-5363-4036-9146-c19e5faebc78" providerId="ADAL" clId="{BCC74BCE-E12E-4D1D-BC4C-04E3629EA3A4}" dt="2024-01-18T23:37:45.963" v="1" actId="20577"/>
          <ac:spMkLst>
            <pc:docMk/>
            <pc:sldMk cId="1142463752" sldId="271"/>
            <ac:spMk id="3" creationId="{C82E92DB-DF27-3CC1-5DDE-8650F0D59A91}"/>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3ABD4-9702-AD3E-BED4-577CCF46E5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40CF97-604F-B219-CAEE-E17835A00D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596EB4-AEF6-22EB-1932-E7DEE69FE381}"/>
              </a:ext>
            </a:extLst>
          </p:cNvPr>
          <p:cNvSpPr>
            <a:spLocks noGrp="1"/>
          </p:cNvSpPr>
          <p:nvPr>
            <p:ph type="dt" sz="half" idx="10"/>
          </p:nvPr>
        </p:nvSpPr>
        <p:spPr/>
        <p:txBody>
          <a:bodyPr/>
          <a:lstStyle/>
          <a:p>
            <a:fld id="{C6133D78-D846-4369-BAE8-F495B11E36BD}" type="datetimeFigureOut">
              <a:rPr lang="en-US" smtClean="0"/>
              <a:t>1/18/2024</a:t>
            </a:fld>
            <a:endParaRPr lang="en-US"/>
          </a:p>
        </p:txBody>
      </p:sp>
      <p:sp>
        <p:nvSpPr>
          <p:cNvPr id="5" name="Footer Placeholder 4">
            <a:extLst>
              <a:ext uri="{FF2B5EF4-FFF2-40B4-BE49-F238E27FC236}">
                <a16:creationId xmlns:a16="http://schemas.microsoft.com/office/drawing/2014/main" id="{1E494B92-7E0D-6768-3381-456B5A6625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0F1EBD-BB4F-F359-91F9-ECC1544B0C90}"/>
              </a:ext>
            </a:extLst>
          </p:cNvPr>
          <p:cNvSpPr>
            <a:spLocks noGrp="1"/>
          </p:cNvSpPr>
          <p:nvPr>
            <p:ph type="sldNum" sz="quarter" idx="12"/>
          </p:nvPr>
        </p:nvSpPr>
        <p:spPr/>
        <p:txBody>
          <a:bodyPr/>
          <a:lstStyle/>
          <a:p>
            <a:fld id="{531FA61D-8EC1-44B1-99CE-52C2714D107A}" type="slidenum">
              <a:rPr lang="en-US" smtClean="0"/>
              <a:t>‹#›</a:t>
            </a:fld>
            <a:endParaRPr lang="en-US"/>
          </a:p>
        </p:txBody>
      </p:sp>
    </p:spTree>
    <p:extLst>
      <p:ext uri="{BB962C8B-B14F-4D97-AF65-F5344CB8AC3E}">
        <p14:creationId xmlns:p14="http://schemas.microsoft.com/office/powerpoint/2010/main" val="3086379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575D9-614F-50D2-163C-114051DCE6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7E1B2F-2847-4BC0-7ECB-81FE3C5112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50E310-9660-9393-9010-5645C9F02A0C}"/>
              </a:ext>
            </a:extLst>
          </p:cNvPr>
          <p:cNvSpPr>
            <a:spLocks noGrp="1"/>
          </p:cNvSpPr>
          <p:nvPr>
            <p:ph type="dt" sz="half" idx="10"/>
          </p:nvPr>
        </p:nvSpPr>
        <p:spPr/>
        <p:txBody>
          <a:bodyPr/>
          <a:lstStyle/>
          <a:p>
            <a:fld id="{C6133D78-D846-4369-BAE8-F495B11E36BD}" type="datetimeFigureOut">
              <a:rPr lang="en-US" smtClean="0"/>
              <a:t>1/18/2024</a:t>
            </a:fld>
            <a:endParaRPr lang="en-US"/>
          </a:p>
        </p:txBody>
      </p:sp>
      <p:sp>
        <p:nvSpPr>
          <p:cNvPr id="5" name="Footer Placeholder 4">
            <a:extLst>
              <a:ext uri="{FF2B5EF4-FFF2-40B4-BE49-F238E27FC236}">
                <a16:creationId xmlns:a16="http://schemas.microsoft.com/office/drawing/2014/main" id="{507840B9-1442-1E6F-D82C-356B45F764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59F055-872A-AD58-122A-CF3FF3053171}"/>
              </a:ext>
            </a:extLst>
          </p:cNvPr>
          <p:cNvSpPr>
            <a:spLocks noGrp="1"/>
          </p:cNvSpPr>
          <p:nvPr>
            <p:ph type="sldNum" sz="quarter" idx="12"/>
          </p:nvPr>
        </p:nvSpPr>
        <p:spPr/>
        <p:txBody>
          <a:bodyPr/>
          <a:lstStyle/>
          <a:p>
            <a:fld id="{531FA61D-8EC1-44B1-99CE-52C2714D107A}" type="slidenum">
              <a:rPr lang="en-US" smtClean="0"/>
              <a:t>‹#›</a:t>
            </a:fld>
            <a:endParaRPr lang="en-US"/>
          </a:p>
        </p:txBody>
      </p:sp>
    </p:spTree>
    <p:extLst>
      <p:ext uri="{BB962C8B-B14F-4D97-AF65-F5344CB8AC3E}">
        <p14:creationId xmlns:p14="http://schemas.microsoft.com/office/powerpoint/2010/main" val="2569024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2E83A9-79FF-CDB0-86C4-C56577DC5B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380340-99A5-713C-F6C5-5521F30D82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B597F3-F9CD-1EC9-5F90-894EEC60373E}"/>
              </a:ext>
            </a:extLst>
          </p:cNvPr>
          <p:cNvSpPr>
            <a:spLocks noGrp="1"/>
          </p:cNvSpPr>
          <p:nvPr>
            <p:ph type="dt" sz="half" idx="10"/>
          </p:nvPr>
        </p:nvSpPr>
        <p:spPr/>
        <p:txBody>
          <a:bodyPr/>
          <a:lstStyle/>
          <a:p>
            <a:fld id="{C6133D78-D846-4369-BAE8-F495B11E36BD}" type="datetimeFigureOut">
              <a:rPr lang="en-US" smtClean="0"/>
              <a:t>1/18/2024</a:t>
            </a:fld>
            <a:endParaRPr lang="en-US"/>
          </a:p>
        </p:txBody>
      </p:sp>
      <p:sp>
        <p:nvSpPr>
          <p:cNvPr id="5" name="Footer Placeholder 4">
            <a:extLst>
              <a:ext uri="{FF2B5EF4-FFF2-40B4-BE49-F238E27FC236}">
                <a16:creationId xmlns:a16="http://schemas.microsoft.com/office/drawing/2014/main" id="{93F45952-B7DE-6D2E-AE30-D07167A6FC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2C0280-4E0A-B824-FB87-9C16071C7F6F}"/>
              </a:ext>
            </a:extLst>
          </p:cNvPr>
          <p:cNvSpPr>
            <a:spLocks noGrp="1"/>
          </p:cNvSpPr>
          <p:nvPr>
            <p:ph type="sldNum" sz="quarter" idx="12"/>
          </p:nvPr>
        </p:nvSpPr>
        <p:spPr/>
        <p:txBody>
          <a:bodyPr/>
          <a:lstStyle/>
          <a:p>
            <a:fld id="{531FA61D-8EC1-44B1-99CE-52C2714D107A}" type="slidenum">
              <a:rPr lang="en-US" smtClean="0"/>
              <a:t>‹#›</a:t>
            </a:fld>
            <a:endParaRPr lang="en-US"/>
          </a:p>
        </p:txBody>
      </p:sp>
    </p:spTree>
    <p:extLst>
      <p:ext uri="{BB962C8B-B14F-4D97-AF65-F5344CB8AC3E}">
        <p14:creationId xmlns:p14="http://schemas.microsoft.com/office/powerpoint/2010/main" val="2227457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94638E-CE09-4A10-9538-AB9C12086F4C}"/>
              </a:ext>
            </a:extLst>
          </p:cNvPr>
          <p:cNvSpPr/>
          <p:nvPr userDrawn="1"/>
        </p:nvSpPr>
        <p:spPr>
          <a:xfrm>
            <a:off x="4537817" y="874456"/>
            <a:ext cx="7654183" cy="4945230"/>
          </a:xfrm>
          <a:prstGeom prst="rect">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lowchart: Manual Input 1">
            <a:extLst>
              <a:ext uri="{FF2B5EF4-FFF2-40B4-BE49-F238E27FC236}">
                <a16:creationId xmlns:a16="http://schemas.microsoft.com/office/drawing/2014/main" id="{5B1D8F81-7ADF-4BE5-B322-16EED220C37B}"/>
              </a:ext>
            </a:extLst>
          </p:cNvPr>
          <p:cNvSpPr/>
          <p:nvPr userDrawn="1"/>
        </p:nvSpPr>
        <p:spPr>
          <a:xfrm rot="5400000">
            <a:off x="-185871" y="185871"/>
            <a:ext cx="6858000" cy="6486258"/>
          </a:xfrm>
          <a:prstGeom prst="flowChartManualInpu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object, measure, clock&#10;&#10;Description automatically generated">
            <a:extLst>
              <a:ext uri="{FF2B5EF4-FFF2-40B4-BE49-F238E27FC236}">
                <a16:creationId xmlns:a16="http://schemas.microsoft.com/office/drawing/2014/main" id="{B1117538-0987-45BA-908B-4C4CE8E9C3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7141" y="181754"/>
            <a:ext cx="3017699" cy="3247245"/>
          </a:xfrm>
          <a:prstGeom prst="rect">
            <a:avLst/>
          </a:prstGeom>
          <a:effectLst>
            <a:outerShdw blurRad="63500" sx="102000" sy="102000" algn="ctr" rotWithShape="0">
              <a:prstClr val="black">
                <a:alpha val="40000"/>
              </a:prstClr>
            </a:outerShdw>
          </a:effectLst>
        </p:spPr>
      </p:pic>
      <p:pic>
        <p:nvPicPr>
          <p:cNvPr id="13" name="Picture 12" descr="A close up of a sign&#10;&#10;Description automatically generated">
            <a:extLst>
              <a:ext uri="{FF2B5EF4-FFF2-40B4-BE49-F238E27FC236}">
                <a16:creationId xmlns:a16="http://schemas.microsoft.com/office/drawing/2014/main" id="{4302A258-A400-49AD-8743-F1DC44189B2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97613" y="5982621"/>
            <a:ext cx="1892712" cy="875379"/>
          </a:xfrm>
          <a:prstGeom prst="rect">
            <a:avLst/>
          </a:prstGeom>
        </p:spPr>
      </p:pic>
      <p:sp>
        <p:nvSpPr>
          <p:cNvPr id="14" name="TextBox 13">
            <a:extLst>
              <a:ext uri="{FF2B5EF4-FFF2-40B4-BE49-F238E27FC236}">
                <a16:creationId xmlns:a16="http://schemas.microsoft.com/office/drawing/2014/main" id="{2ED3E045-4727-46DC-B8D7-31851FE6742C}"/>
              </a:ext>
            </a:extLst>
          </p:cNvPr>
          <p:cNvSpPr txBox="1"/>
          <p:nvPr userDrawn="1"/>
        </p:nvSpPr>
        <p:spPr>
          <a:xfrm>
            <a:off x="0" y="3428999"/>
            <a:ext cx="6303564" cy="2554545"/>
          </a:xfrm>
          <a:prstGeom prst="rect">
            <a:avLst/>
          </a:prstGeom>
          <a:noFill/>
        </p:spPr>
        <p:txBody>
          <a:bodyPr wrap="square" rtlCol="0">
            <a:spAutoFit/>
          </a:bodyPr>
          <a:lstStyle/>
          <a:p>
            <a:pPr algn="ctr"/>
            <a:r>
              <a:rPr lang="en-US" sz="4000">
                <a:solidFill>
                  <a:schemeClr val="bg1"/>
                </a:solidFill>
                <a:latin typeface="Arial Black" panose="020B0A04020102020204" pitchFamily="34" charset="0"/>
              </a:rPr>
              <a:t>Association of                 Fire Districts                     of the                              State of New York</a:t>
            </a:r>
          </a:p>
        </p:txBody>
      </p:sp>
      <p:grpSp>
        <p:nvGrpSpPr>
          <p:cNvPr id="6" name="Group 5">
            <a:extLst>
              <a:ext uri="{FF2B5EF4-FFF2-40B4-BE49-F238E27FC236}">
                <a16:creationId xmlns:a16="http://schemas.microsoft.com/office/drawing/2014/main" id="{55CFBCEE-A9F9-49F5-B9F4-DA5520FCC425}"/>
              </a:ext>
            </a:extLst>
          </p:cNvPr>
          <p:cNvGrpSpPr/>
          <p:nvPr userDrawn="1"/>
        </p:nvGrpSpPr>
        <p:grpSpPr>
          <a:xfrm>
            <a:off x="5811140" y="-108960"/>
            <a:ext cx="526205" cy="7080425"/>
            <a:chOff x="5811140" y="-108960"/>
            <a:chExt cx="526205" cy="7080425"/>
          </a:xfrm>
        </p:grpSpPr>
        <p:sp>
          <p:nvSpPr>
            <p:cNvPr id="4" name="Rectangle 3">
              <a:extLst>
                <a:ext uri="{FF2B5EF4-FFF2-40B4-BE49-F238E27FC236}">
                  <a16:creationId xmlns:a16="http://schemas.microsoft.com/office/drawing/2014/main" id="{5D2370CB-A647-4C76-AC2B-1E782F08C80D}"/>
                </a:ext>
              </a:extLst>
            </p:cNvPr>
            <p:cNvSpPr/>
            <p:nvPr userDrawn="1"/>
          </p:nvSpPr>
          <p:spPr>
            <a:xfrm rot="20987883">
              <a:off x="5811140" y="-108960"/>
              <a:ext cx="230736" cy="70759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C194B16-4786-4CB2-A30E-0BB184250F28}"/>
                </a:ext>
              </a:extLst>
            </p:cNvPr>
            <p:cNvSpPr/>
            <p:nvPr userDrawn="1"/>
          </p:nvSpPr>
          <p:spPr>
            <a:xfrm rot="20987883">
              <a:off x="5981035" y="-104453"/>
              <a:ext cx="179849" cy="7075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F04ABAD-A2ED-4F06-83AF-3A0BCE8CD49C}"/>
                </a:ext>
              </a:extLst>
            </p:cNvPr>
            <p:cNvSpPr/>
            <p:nvPr userDrawn="1"/>
          </p:nvSpPr>
          <p:spPr>
            <a:xfrm rot="20987883">
              <a:off x="6157496" y="-104454"/>
              <a:ext cx="179849" cy="7075918"/>
            </a:xfrm>
            <a:prstGeom prst="rect">
              <a:avLst/>
            </a:prstGeom>
            <a:solidFill>
              <a:srgbClr val="00206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BA0FB25E-2058-4B57-BF24-72A75ED7A709}"/>
              </a:ext>
            </a:extLst>
          </p:cNvPr>
          <p:cNvSpPr txBox="1"/>
          <p:nvPr userDrawn="1"/>
        </p:nvSpPr>
        <p:spPr>
          <a:xfrm>
            <a:off x="6654629" y="1634896"/>
            <a:ext cx="5492382" cy="3416320"/>
          </a:xfrm>
          <a:prstGeom prst="rect">
            <a:avLst/>
          </a:prstGeom>
          <a:noFill/>
        </p:spPr>
        <p:txBody>
          <a:bodyPr wrap="square" rtlCol="0">
            <a:spAutoFit/>
          </a:bodyPr>
          <a:lstStyle/>
          <a:p>
            <a:pPr algn="ctr"/>
            <a:r>
              <a:rPr lang="en-US" sz="4800" b="1">
                <a:solidFill>
                  <a:schemeClr val="bg1"/>
                </a:solidFill>
              </a:rPr>
              <a:t>Coffee with Commissioners</a:t>
            </a:r>
          </a:p>
          <a:p>
            <a:pPr algn="ctr"/>
            <a:endParaRPr lang="en-US" sz="4000" b="1">
              <a:solidFill>
                <a:schemeClr val="bg1"/>
              </a:solidFill>
            </a:endParaRPr>
          </a:p>
          <a:p>
            <a:pPr algn="ctr"/>
            <a:endParaRPr lang="en-US" sz="4000" b="1">
              <a:solidFill>
                <a:schemeClr val="bg1"/>
              </a:solidFill>
            </a:endParaRPr>
          </a:p>
          <a:p>
            <a:pPr algn="ctr"/>
            <a:endParaRPr lang="en-US" sz="4000" b="1">
              <a:solidFill>
                <a:schemeClr val="bg1"/>
              </a:solidFill>
            </a:endParaRPr>
          </a:p>
        </p:txBody>
      </p:sp>
    </p:spTree>
    <p:custDataLst>
      <p:tags r:id="rId1"/>
    </p:custDataLst>
    <p:extLst>
      <p:ext uri="{BB962C8B-B14F-4D97-AF65-F5344CB8AC3E}">
        <p14:creationId xmlns:p14="http://schemas.microsoft.com/office/powerpoint/2010/main" val="211712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4BA0B0-F2CD-48BB-9003-A3538F7C8404}"/>
              </a:ext>
            </a:extLst>
          </p:cNvPr>
          <p:cNvSpPr/>
          <p:nvPr userDrawn="1"/>
        </p:nvSpPr>
        <p:spPr>
          <a:xfrm>
            <a:off x="0" y="-17168"/>
            <a:ext cx="12192000" cy="690468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990017-D5E8-4F9E-ACFC-14EBFAA2B2B3}"/>
              </a:ext>
            </a:extLst>
          </p:cNvPr>
          <p:cNvSpPr>
            <a:spLocks noGrp="1"/>
          </p:cNvSpPr>
          <p:nvPr>
            <p:ph type="title" hasCustomPrompt="1"/>
          </p:nvPr>
        </p:nvSpPr>
        <p:spPr>
          <a:xfrm>
            <a:off x="1979850" y="365125"/>
            <a:ext cx="9373949" cy="1325563"/>
          </a:xfrm>
        </p:spPr>
        <p:txBody>
          <a:bodyPr/>
          <a:lstStyle>
            <a:lvl1pPr>
              <a:defRPr>
                <a:solidFill>
                  <a:schemeClr val="bg1"/>
                </a:solidFill>
              </a:defRPr>
            </a:lvl1pPr>
          </a:lstStyle>
          <a:p>
            <a:r>
              <a:rPr lang="en-US"/>
              <a:t>Disclaimers</a:t>
            </a:r>
          </a:p>
        </p:txBody>
      </p:sp>
      <p:sp>
        <p:nvSpPr>
          <p:cNvPr id="4" name="Date Placeholder 3">
            <a:extLst>
              <a:ext uri="{FF2B5EF4-FFF2-40B4-BE49-F238E27FC236}">
                <a16:creationId xmlns:a16="http://schemas.microsoft.com/office/drawing/2014/main" id="{45395511-72E6-49FB-A7E2-74C3A34200BE}"/>
              </a:ext>
            </a:extLst>
          </p:cNvPr>
          <p:cNvSpPr>
            <a:spLocks noGrp="1"/>
          </p:cNvSpPr>
          <p:nvPr>
            <p:ph type="dt" sz="half" idx="10"/>
          </p:nvPr>
        </p:nvSpPr>
        <p:spPr/>
        <p:txBody>
          <a:bodyPr/>
          <a:lstStyle/>
          <a:p>
            <a:fld id="{D28FCB6A-DE4F-44CC-95D9-36E6A5C902DD}" type="datetimeFigureOut">
              <a:rPr lang="en-US" smtClean="0"/>
              <a:t>1/18/2024</a:t>
            </a:fld>
            <a:endParaRPr lang="en-US"/>
          </a:p>
        </p:txBody>
      </p:sp>
      <p:sp>
        <p:nvSpPr>
          <p:cNvPr id="5" name="Footer Placeholder 4">
            <a:extLst>
              <a:ext uri="{FF2B5EF4-FFF2-40B4-BE49-F238E27FC236}">
                <a16:creationId xmlns:a16="http://schemas.microsoft.com/office/drawing/2014/main" id="{CD31336F-3A76-4DFA-96F2-DF05EC0CA870}"/>
              </a:ext>
            </a:extLst>
          </p:cNvPr>
          <p:cNvSpPr>
            <a:spLocks noGrp="1"/>
          </p:cNvSpPr>
          <p:nvPr>
            <p:ph type="ftr" sz="quarter" idx="11"/>
          </p:nvPr>
        </p:nvSpPr>
        <p:spPr/>
        <p:txBody>
          <a:bodyPr/>
          <a:lstStyle/>
          <a:p>
            <a:endParaRPr lang="en-US"/>
          </a:p>
        </p:txBody>
      </p:sp>
      <p:sp>
        <p:nvSpPr>
          <p:cNvPr id="9" name="Rectangle 8">
            <a:extLst>
              <a:ext uri="{FF2B5EF4-FFF2-40B4-BE49-F238E27FC236}">
                <a16:creationId xmlns:a16="http://schemas.microsoft.com/office/drawing/2014/main" id="{CF8ECE6A-BC33-499D-8425-51AE561A517E}"/>
              </a:ext>
            </a:extLst>
          </p:cNvPr>
          <p:cNvSpPr/>
          <p:nvPr userDrawn="1"/>
        </p:nvSpPr>
        <p:spPr>
          <a:xfrm>
            <a:off x="314325" y="-27634"/>
            <a:ext cx="1314450" cy="69046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4337757E-B403-418E-A6D2-C83E21FD8FF9}"/>
              </a:ext>
            </a:extLst>
          </p:cNvPr>
          <p:cNvSpPr>
            <a:spLocks noGrp="1"/>
          </p:cNvSpPr>
          <p:nvPr>
            <p:ph type="sldNum" sz="quarter" idx="12"/>
          </p:nvPr>
        </p:nvSpPr>
        <p:spPr/>
        <p:txBody>
          <a:bodyPr/>
          <a:lstStyle/>
          <a:p>
            <a:fld id="{9074F828-1ECF-450D-8BC8-669BD54A0670}" type="slidenum">
              <a:rPr lang="en-US" smtClean="0"/>
              <a:t>‹#›</a:t>
            </a:fld>
            <a:endParaRPr lang="en-US"/>
          </a:p>
        </p:txBody>
      </p:sp>
      <p:sp>
        <p:nvSpPr>
          <p:cNvPr id="3" name="Content Placeholder 2">
            <a:extLst>
              <a:ext uri="{FF2B5EF4-FFF2-40B4-BE49-F238E27FC236}">
                <a16:creationId xmlns:a16="http://schemas.microsoft.com/office/drawing/2014/main" id="{1BE6B7E9-4D58-4867-877D-0322C6016A43}"/>
              </a:ext>
            </a:extLst>
          </p:cNvPr>
          <p:cNvSpPr>
            <a:spLocks noGrp="1"/>
          </p:cNvSpPr>
          <p:nvPr>
            <p:ph idx="1" hasCustomPrompt="1"/>
          </p:nvPr>
        </p:nvSpPr>
        <p:spPr>
          <a:xfrm>
            <a:off x="1943100" y="1825625"/>
            <a:ext cx="9410700" cy="4351338"/>
          </a:xfrm>
        </p:spPr>
        <p:txBody>
          <a:bodyPr/>
          <a:lstStyle>
            <a:lvl1pPr>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We are sharing what we believe to be best practices</a:t>
            </a:r>
          </a:p>
          <a:p>
            <a:pPr lvl="0"/>
            <a:endParaRPr lang="en-US"/>
          </a:p>
          <a:p>
            <a:pPr lvl="0"/>
            <a:r>
              <a:rPr lang="en-US"/>
              <a:t>This is an extremely dynamic situation</a:t>
            </a:r>
          </a:p>
          <a:p>
            <a:pPr lvl="0"/>
            <a:endParaRPr lang="en-US"/>
          </a:p>
          <a:p>
            <a:pPr lvl="0"/>
            <a:r>
              <a:rPr lang="en-US"/>
              <a:t>Consult with your local legal experts and authorities</a:t>
            </a:r>
          </a:p>
          <a:p>
            <a:pPr lvl="0"/>
            <a:endParaRPr lang="en-US"/>
          </a:p>
          <a:p>
            <a:pPr lvl="0"/>
            <a:r>
              <a:rPr lang="en-US"/>
              <a:t>We may not have all the answers</a:t>
            </a:r>
          </a:p>
        </p:txBody>
      </p:sp>
      <p:pic>
        <p:nvPicPr>
          <p:cNvPr id="8" name="Picture 7" descr="A picture containing object, measure, clock&#10;&#10;Description automatically generated">
            <a:extLst>
              <a:ext uri="{FF2B5EF4-FFF2-40B4-BE49-F238E27FC236}">
                <a16:creationId xmlns:a16="http://schemas.microsoft.com/office/drawing/2014/main" id="{B5429D27-ACF1-4226-9F1D-CFB6AABBA74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26046"/>
            <a:ext cx="1979851" cy="2130452"/>
          </a:xfrm>
          <a:prstGeom prst="rect">
            <a:avLst/>
          </a:prstGeom>
          <a:effectLst>
            <a:outerShdw blurRad="63500" sx="102000" sy="102000" algn="ctr" rotWithShape="0">
              <a:prstClr val="black">
                <a:alpha val="40000"/>
              </a:prstClr>
            </a:outerShdw>
          </a:effectLst>
        </p:spPr>
      </p:pic>
    </p:spTree>
    <p:custDataLst>
      <p:tags r:id="rId1"/>
    </p:custDataLst>
    <p:extLst>
      <p:ext uri="{BB962C8B-B14F-4D97-AF65-F5344CB8AC3E}">
        <p14:creationId xmlns:p14="http://schemas.microsoft.com/office/powerpoint/2010/main" val="1339463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2046-851C-4B2B-BF98-149D251BCA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26CC8A-2B97-48A3-A91E-6BB1C59277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3BAF94-9866-42E0-BAF2-FB8A2F30D583}"/>
              </a:ext>
            </a:extLst>
          </p:cNvPr>
          <p:cNvSpPr>
            <a:spLocks noGrp="1"/>
          </p:cNvSpPr>
          <p:nvPr>
            <p:ph type="dt" sz="half" idx="10"/>
          </p:nvPr>
        </p:nvSpPr>
        <p:spPr/>
        <p:txBody>
          <a:bodyPr/>
          <a:lstStyle/>
          <a:p>
            <a:fld id="{D28FCB6A-DE4F-44CC-95D9-36E6A5C902DD}" type="datetimeFigureOut">
              <a:rPr lang="en-US" smtClean="0"/>
              <a:t>1/18/2024</a:t>
            </a:fld>
            <a:endParaRPr lang="en-US"/>
          </a:p>
        </p:txBody>
      </p:sp>
      <p:sp>
        <p:nvSpPr>
          <p:cNvPr id="5" name="Footer Placeholder 4">
            <a:extLst>
              <a:ext uri="{FF2B5EF4-FFF2-40B4-BE49-F238E27FC236}">
                <a16:creationId xmlns:a16="http://schemas.microsoft.com/office/drawing/2014/main" id="{58E85B86-2201-468B-AF23-ABE6950D84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94FE9A-82FA-45C5-AE6C-9C34B123A715}"/>
              </a:ext>
            </a:extLst>
          </p:cNvPr>
          <p:cNvSpPr>
            <a:spLocks noGrp="1"/>
          </p:cNvSpPr>
          <p:nvPr>
            <p:ph type="sldNum" sz="quarter" idx="12"/>
          </p:nvPr>
        </p:nvSpPr>
        <p:spPr/>
        <p:txBody>
          <a:bodyPr/>
          <a:lstStyle/>
          <a:p>
            <a:fld id="{9074F828-1ECF-450D-8BC8-669BD54A0670}" type="slidenum">
              <a:rPr lang="en-US" smtClean="0"/>
              <a:t>‹#›</a:t>
            </a:fld>
            <a:endParaRPr lang="en-US"/>
          </a:p>
        </p:txBody>
      </p:sp>
    </p:spTree>
    <p:extLst>
      <p:ext uri="{BB962C8B-B14F-4D97-AF65-F5344CB8AC3E}">
        <p14:creationId xmlns:p14="http://schemas.microsoft.com/office/powerpoint/2010/main" val="2736419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20AD2-DB8E-423F-A048-EC89BE89BD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F81A3A-10C0-405C-B2E5-0DD88DB015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10277B-1215-44AD-812A-16EA9F8375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BF95D9-CE89-4D0E-BBF7-09B514E34555}"/>
              </a:ext>
            </a:extLst>
          </p:cNvPr>
          <p:cNvSpPr>
            <a:spLocks noGrp="1"/>
          </p:cNvSpPr>
          <p:nvPr>
            <p:ph type="dt" sz="half" idx="10"/>
          </p:nvPr>
        </p:nvSpPr>
        <p:spPr/>
        <p:txBody>
          <a:bodyPr/>
          <a:lstStyle/>
          <a:p>
            <a:fld id="{D28FCB6A-DE4F-44CC-95D9-36E6A5C902DD}" type="datetimeFigureOut">
              <a:rPr lang="en-US" smtClean="0"/>
              <a:t>1/18/2024</a:t>
            </a:fld>
            <a:endParaRPr lang="en-US"/>
          </a:p>
        </p:txBody>
      </p:sp>
      <p:sp>
        <p:nvSpPr>
          <p:cNvPr id="6" name="Footer Placeholder 5">
            <a:extLst>
              <a:ext uri="{FF2B5EF4-FFF2-40B4-BE49-F238E27FC236}">
                <a16:creationId xmlns:a16="http://schemas.microsoft.com/office/drawing/2014/main" id="{D73955E3-0E98-471B-8B16-7ACFAFFF1E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92BC6F-4E49-4AE7-925A-441184F81DA0}"/>
              </a:ext>
            </a:extLst>
          </p:cNvPr>
          <p:cNvSpPr>
            <a:spLocks noGrp="1"/>
          </p:cNvSpPr>
          <p:nvPr>
            <p:ph type="sldNum" sz="quarter" idx="12"/>
          </p:nvPr>
        </p:nvSpPr>
        <p:spPr/>
        <p:txBody>
          <a:bodyPr/>
          <a:lstStyle/>
          <a:p>
            <a:fld id="{9074F828-1ECF-450D-8BC8-669BD54A0670}" type="slidenum">
              <a:rPr lang="en-US" smtClean="0"/>
              <a:t>‹#›</a:t>
            </a:fld>
            <a:endParaRPr lang="en-US"/>
          </a:p>
        </p:txBody>
      </p:sp>
    </p:spTree>
    <p:extLst>
      <p:ext uri="{BB962C8B-B14F-4D97-AF65-F5344CB8AC3E}">
        <p14:creationId xmlns:p14="http://schemas.microsoft.com/office/powerpoint/2010/main" val="2974284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12882-0F40-4895-8503-C96CA8038D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0338B6-A782-47E4-B1A9-6837FCF243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916B56-E9E2-4E00-9FA9-2BA5D05127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27EC5B-C9AE-4723-8FF7-CB6129DEF2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629783-4669-43CF-BF27-74F89E5D1D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E38F94-451A-429B-9829-A905EA2DFFE6}"/>
              </a:ext>
            </a:extLst>
          </p:cNvPr>
          <p:cNvSpPr>
            <a:spLocks noGrp="1"/>
          </p:cNvSpPr>
          <p:nvPr>
            <p:ph type="dt" sz="half" idx="10"/>
          </p:nvPr>
        </p:nvSpPr>
        <p:spPr/>
        <p:txBody>
          <a:bodyPr/>
          <a:lstStyle/>
          <a:p>
            <a:fld id="{D28FCB6A-DE4F-44CC-95D9-36E6A5C902DD}" type="datetimeFigureOut">
              <a:rPr lang="en-US" smtClean="0"/>
              <a:t>1/18/2024</a:t>
            </a:fld>
            <a:endParaRPr lang="en-US"/>
          </a:p>
        </p:txBody>
      </p:sp>
      <p:sp>
        <p:nvSpPr>
          <p:cNvPr id="8" name="Footer Placeholder 7">
            <a:extLst>
              <a:ext uri="{FF2B5EF4-FFF2-40B4-BE49-F238E27FC236}">
                <a16:creationId xmlns:a16="http://schemas.microsoft.com/office/drawing/2014/main" id="{C2D2F11A-CBAC-4E7F-8796-61A7230ACE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E3FAC7-9376-4884-BF56-44900F479D09}"/>
              </a:ext>
            </a:extLst>
          </p:cNvPr>
          <p:cNvSpPr>
            <a:spLocks noGrp="1"/>
          </p:cNvSpPr>
          <p:nvPr>
            <p:ph type="sldNum" sz="quarter" idx="12"/>
          </p:nvPr>
        </p:nvSpPr>
        <p:spPr/>
        <p:txBody>
          <a:bodyPr/>
          <a:lstStyle/>
          <a:p>
            <a:fld id="{9074F828-1ECF-450D-8BC8-669BD54A0670}" type="slidenum">
              <a:rPr lang="en-US" smtClean="0"/>
              <a:t>‹#›</a:t>
            </a:fld>
            <a:endParaRPr lang="en-US"/>
          </a:p>
        </p:txBody>
      </p:sp>
    </p:spTree>
    <p:custDataLst>
      <p:tags r:id="rId1"/>
    </p:custDataLst>
    <p:extLst>
      <p:ext uri="{BB962C8B-B14F-4D97-AF65-F5344CB8AC3E}">
        <p14:creationId xmlns:p14="http://schemas.microsoft.com/office/powerpoint/2010/main" val="2591960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3E74248-EEF9-4A26-9A42-00849AD68BFB}"/>
              </a:ext>
            </a:extLst>
          </p:cNvPr>
          <p:cNvSpPr/>
          <p:nvPr userDrawn="1"/>
        </p:nvSpPr>
        <p:spPr>
          <a:xfrm>
            <a:off x="0" y="485774"/>
            <a:ext cx="12192000" cy="14192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891CF5-510D-4CD8-88F6-31261E3D059E}"/>
              </a:ext>
            </a:extLst>
          </p:cNvPr>
          <p:cNvSpPr>
            <a:spLocks noGrp="1"/>
          </p:cNvSpPr>
          <p:nvPr>
            <p:ph type="title"/>
          </p:nvPr>
        </p:nvSpPr>
        <p:spPr>
          <a:xfrm>
            <a:off x="1979851" y="528490"/>
            <a:ext cx="10515600" cy="1325563"/>
          </a:xfrm>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E9BB93A6-3947-4FCF-A5C2-974B2EDA4B1B}"/>
              </a:ext>
            </a:extLst>
          </p:cNvPr>
          <p:cNvSpPr>
            <a:spLocks noGrp="1"/>
          </p:cNvSpPr>
          <p:nvPr>
            <p:ph type="dt" sz="half" idx="10"/>
          </p:nvPr>
        </p:nvSpPr>
        <p:spPr/>
        <p:txBody>
          <a:bodyPr/>
          <a:lstStyle/>
          <a:p>
            <a:fld id="{D28FCB6A-DE4F-44CC-95D9-36E6A5C902DD}" type="datetimeFigureOut">
              <a:rPr lang="en-US" smtClean="0"/>
              <a:t>1/18/2024</a:t>
            </a:fld>
            <a:endParaRPr lang="en-US"/>
          </a:p>
        </p:txBody>
      </p:sp>
      <p:sp>
        <p:nvSpPr>
          <p:cNvPr id="4" name="Footer Placeholder 3">
            <a:extLst>
              <a:ext uri="{FF2B5EF4-FFF2-40B4-BE49-F238E27FC236}">
                <a16:creationId xmlns:a16="http://schemas.microsoft.com/office/drawing/2014/main" id="{64D698CF-48EC-40AE-83C8-587B006F1B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9A101A-BA2B-46AD-B85E-5E218AF8A29A}"/>
              </a:ext>
            </a:extLst>
          </p:cNvPr>
          <p:cNvSpPr>
            <a:spLocks noGrp="1"/>
          </p:cNvSpPr>
          <p:nvPr>
            <p:ph type="sldNum" sz="quarter" idx="12"/>
          </p:nvPr>
        </p:nvSpPr>
        <p:spPr/>
        <p:txBody>
          <a:bodyPr/>
          <a:lstStyle/>
          <a:p>
            <a:fld id="{9074F828-1ECF-450D-8BC8-669BD54A0670}" type="slidenum">
              <a:rPr lang="en-US" smtClean="0"/>
              <a:t>‹#›</a:t>
            </a:fld>
            <a:endParaRPr lang="en-US"/>
          </a:p>
        </p:txBody>
      </p:sp>
      <p:pic>
        <p:nvPicPr>
          <p:cNvPr id="6" name="Picture 5" descr="A picture containing object, measure, clock&#10;&#10;Description automatically generated">
            <a:extLst>
              <a:ext uri="{FF2B5EF4-FFF2-40B4-BE49-F238E27FC236}">
                <a16:creationId xmlns:a16="http://schemas.microsoft.com/office/drawing/2014/main" id="{5C29C472-F1FF-497C-92E1-19A40366BD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26046"/>
            <a:ext cx="1979851" cy="2130452"/>
          </a:xfrm>
          <a:prstGeom prst="rect">
            <a:avLst/>
          </a:prstGeom>
          <a:effectLst>
            <a:outerShdw blurRad="63500" sx="102000" sy="102000" algn="ctr" rotWithShape="0">
              <a:prstClr val="black">
                <a:alpha val="40000"/>
              </a:prstClr>
            </a:outerShdw>
          </a:effectLst>
        </p:spPr>
      </p:pic>
    </p:spTree>
    <p:custDataLst>
      <p:tags r:id="rId1"/>
    </p:custDataLst>
    <p:extLst>
      <p:ext uri="{BB962C8B-B14F-4D97-AF65-F5344CB8AC3E}">
        <p14:creationId xmlns:p14="http://schemas.microsoft.com/office/powerpoint/2010/main" val="1251427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01025-1A22-4FDA-BA9B-EA3307FDE8BC}"/>
              </a:ext>
            </a:extLst>
          </p:cNvPr>
          <p:cNvSpPr>
            <a:spLocks noGrp="1"/>
          </p:cNvSpPr>
          <p:nvPr>
            <p:ph type="dt" sz="half" idx="10"/>
          </p:nvPr>
        </p:nvSpPr>
        <p:spPr/>
        <p:txBody>
          <a:bodyPr/>
          <a:lstStyle/>
          <a:p>
            <a:fld id="{D28FCB6A-DE4F-44CC-95D9-36E6A5C902DD}" type="datetimeFigureOut">
              <a:rPr lang="en-US" smtClean="0"/>
              <a:t>1/18/2024</a:t>
            </a:fld>
            <a:endParaRPr lang="en-US"/>
          </a:p>
        </p:txBody>
      </p:sp>
      <p:sp>
        <p:nvSpPr>
          <p:cNvPr id="3" name="Footer Placeholder 2">
            <a:extLst>
              <a:ext uri="{FF2B5EF4-FFF2-40B4-BE49-F238E27FC236}">
                <a16:creationId xmlns:a16="http://schemas.microsoft.com/office/drawing/2014/main" id="{7B5DB5C7-F78F-4E26-89C7-A175D91F42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EAFDBC-2DFD-4912-B974-128F5C1B3A28}"/>
              </a:ext>
            </a:extLst>
          </p:cNvPr>
          <p:cNvSpPr>
            <a:spLocks noGrp="1"/>
          </p:cNvSpPr>
          <p:nvPr>
            <p:ph type="sldNum" sz="quarter" idx="12"/>
          </p:nvPr>
        </p:nvSpPr>
        <p:spPr/>
        <p:txBody>
          <a:bodyPr/>
          <a:lstStyle/>
          <a:p>
            <a:fld id="{9074F828-1ECF-450D-8BC8-669BD54A0670}" type="slidenum">
              <a:rPr lang="en-US" smtClean="0"/>
              <a:t>‹#›</a:t>
            </a:fld>
            <a:endParaRPr lang="en-US"/>
          </a:p>
        </p:txBody>
      </p:sp>
      <p:sp>
        <p:nvSpPr>
          <p:cNvPr id="5" name="Rectangle 4">
            <a:extLst>
              <a:ext uri="{FF2B5EF4-FFF2-40B4-BE49-F238E27FC236}">
                <a16:creationId xmlns:a16="http://schemas.microsoft.com/office/drawing/2014/main" id="{B5070736-EF04-47F0-97AE-45E6C853F073}"/>
              </a:ext>
            </a:extLst>
          </p:cNvPr>
          <p:cNvSpPr/>
          <p:nvPr userDrawn="1"/>
        </p:nvSpPr>
        <p:spPr>
          <a:xfrm>
            <a:off x="0" y="0"/>
            <a:ext cx="12192000" cy="6858000"/>
          </a:xfrm>
          <a:prstGeom prst="rect">
            <a:avLst/>
          </a:prstGeom>
          <a:solidFill>
            <a:srgbClr val="00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D118404-4A95-4F5D-8605-B27A341600E0}"/>
              </a:ext>
            </a:extLst>
          </p:cNvPr>
          <p:cNvSpPr/>
          <p:nvPr userDrawn="1"/>
        </p:nvSpPr>
        <p:spPr>
          <a:xfrm>
            <a:off x="0" y="789710"/>
            <a:ext cx="12192000" cy="109728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2AE76FB-5C60-49D8-A49D-1FCCC45EFD73}"/>
              </a:ext>
            </a:extLst>
          </p:cNvPr>
          <p:cNvSpPr/>
          <p:nvPr userDrawn="1"/>
        </p:nvSpPr>
        <p:spPr>
          <a:xfrm>
            <a:off x="0" y="0"/>
            <a:ext cx="811876"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CFF5C53-EBD8-4A0F-BBB5-6422A6AF0100}"/>
              </a:ext>
            </a:extLst>
          </p:cNvPr>
          <p:cNvSpPr/>
          <p:nvPr userDrawn="1"/>
        </p:nvSpPr>
        <p:spPr>
          <a:xfrm>
            <a:off x="815372" y="0"/>
            <a:ext cx="939339" cy="685800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67EB167-E108-42D3-B88B-75692847B88B}"/>
              </a:ext>
            </a:extLst>
          </p:cNvPr>
          <p:cNvSpPr/>
          <p:nvPr userDrawn="1"/>
        </p:nvSpPr>
        <p:spPr>
          <a:xfrm>
            <a:off x="697546" y="0"/>
            <a:ext cx="45719" cy="685800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52E65B-7EBF-406C-ADD6-FC8041A7163E}"/>
              </a:ext>
            </a:extLst>
          </p:cNvPr>
          <p:cNvSpPr/>
          <p:nvPr userDrawn="1"/>
        </p:nvSpPr>
        <p:spPr>
          <a:xfrm>
            <a:off x="1831937" y="0"/>
            <a:ext cx="45719" cy="685800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object, measure, clock&#10;&#10;Description automatically generated">
            <a:extLst>
              <a:ext uri="{FF2B5EF4-FFF2-40B4-BE49-F238E27FC236}">
                <a16:creationId xmlns:a16="http://schemas.microsoft.com/office/drawing/2014/main" id="{1F750022-8996-4870-8081-AB6A32460D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200" y="401765"/>
            <a:ext cx="1786540" cy="1922436"/>
          </a:xfrm>
          <a:prstGeom prst="rect">
            <a:avLst/>
          </a:prstGeom>
          <a:effectLst>
            <a:outerShdw blurRad="63500" sx="102000" sy="102000" algn="ctr" rotWithShape="0">
              <a:prstClr val="black">
                <a:alpha val="40000"/>
              </a:prstClr>
            </a:outerShdw>
          </a:effectLst>
        </p:spPr>
      </p:pic>
    </p:spTree>
    <p:custDataLst>
      <p:tags r:id="rId1"/>
    </p:custDataLst>
    <p:extLst>
      <p:ext uri="{BB962C8B-B14F-4D97-AF65-F5344CB8AC3E}">
        <p14:creationId xmlns:p14="http://schemas.microsoft.com/office/powerpoint/2010/main" val="2127157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F2503-69CB-4836-8974-DC8997B2BF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F48514-2CAA-4304-BCAA-B6677CBF04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3A9C1E-ECFD-4594-82E4-46B8729A02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61E962-221F-4F46-995F-DBB30F272DAA}"/>
              </a:ext>
            </a:extLst>
          </p:cNvPr>
          <p:cNvSpPr>
            <a:spLocks noGrp="1"/>
          </p:cNvSpPr>
          <p:nvPr>
            <p:ph type="dt" sz="half" idx="10"/>
          </p:nvPr>
        </p:nvSpPr>
        <p:spPr/>
        <p:txBody>
          <a:bodyPr/>
          <a:lstStyle/>
          <a:p>
            <a:fld id="{D28FCB6A-DE4F-44CC-95D9-36E6A5C902DD}" type="datetimeFigureOut">
              <a:rPr lang="en-US" smtClean="0"/>
              <a:t>1/18/2024</a:t>
            </a:fld>
            <a:endParaRPr lang="en-US"/>
          </a:p>
        </p:txBody>
      </p:sp>
      <p:sp>
        <p:nvSpPr>
          <p:cNvPr id="6" name="Footer Placeholder 5">
            <a:extLst>
              <a:ext uri="{FF2B5EF4-FFF2-40B4-BE49-F238E27FC236}">
                <a16:creationId xmlns:a16="http://schemas.microsoft.com/office/drawing/2014/main" id="{A1F8AA46-FDE3-43E9-8CDF-8E78E8E825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80B5AC-DE1D-4AA5-9829-B027412E9179}"/>
              </a:ext>
            </a:extLst>
          </p:cNvPr>
          <p:cNvSpPr>
            <a:spLocks noGrp="1"/>
          </p:cNvSpPr>
          <p:nvPr>
            <p:ph type="sldNum" sz="quarter" idx="12"/>
          </p:nvPr>
        </p:nvSpPr>
        <p:spPr/>
        <p:txBody>
          <a:bodyPr/>
          <a:lstStyle/>
          <a:p>
            <a:fld id="{9074F828-1ECF-450D-8BC8-669BD54A0670}" type="slidenum">
              <a:rPr lang="en-US" smtClean="0"/>
              <a:t>‹#›</a:t>
            </a:fld>
            <a:endParaRPr lang="en-US"/>
          </a:p>
        </p:txBody>
      </p:sp>
    </p:spTree>
    <p:extLst>
      <p:ext uri="{BB962C8B-B14F-4D97-AF65-F5344CB8AC3E}">
        <p14:creationId xmlns:p14="http://schemas.microsoft.com/office/powerpoint/2010/main" val="4203454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95B90-F16C-BF07-1E1F-984047A6A1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5CE100-9AF8-C655-612C-87A3224973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F75E2D-992E-CD59-0B2C-C78B8D69193A}"/>
              </a:ext>
            </a:extLst>
          </p:cNvPr>
          <p:cNvSpPr>
            <a:spLocks noGrp="1"/>
          </p:cNvSpPr>
          <p:nvPr>
            <p:ph type="dt" sz="half" idx="10"/>
          </p:nvPr>
        </p:nvSpPr>
        <p:spPr/>
        <p:txBody>
          <a:bodyPr/>
          <a:lstStyle/>
          <a:p>
            <a:fld id="{C6133D78-D846-4369-BAE8-F495B11E36BD}" type="datetimeFigureOut">
              <a:rPr lang="en-US" smtClean="0"/>
              <a:t>1/18/2024</a:t>
            </a:fld>
            <a:endParaRPr lang="en-US"/>
          </a:p>
        </p:txBody>
      </p:sp>
      <p:sp>
        <p:nvSpPr>
          <p:cNvPr id="5" name="Footer Placeholder 4">
            <a:extLst>
              <a:ext uri="{FF2B5EF4-FFF2-40B4-BE49-F238E27FC236}">
                <a16:creationId xmlns:a16="http://schemas.microsoft.com/office/drawing/2014/main" id="{1A5F2EC4-F7EA-C3E0-2005-2AF9060C46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929B8F-8A0B-C4C1-662A-A09DF465A82A}"/>
              </a:ext>
            </a:extLst>
          </p:cNvPr>
          <p:cNvSpPr>
            <a:spLocks noGrp="1"/>
          </p:cNvSpPr>
          <p:nvPr>
            <p:ph type="sldNum" sz="quarter" idx="12"/>
          </p:nvPr>
        </p:nvSpPr>
        <p:spPr/>
        <p:txBody>
          <a:bodyPr/>
          <a:lstStyle/>
          <a:p>
            <a:fld id="{531FA61D-8EC1-44B1-99CE-52C2714D107A}" type="slidenum">
              <a:rPr lang="en-US" smtClean="0"/>
              <a:t>‹#›</a:t>
            </a:fld>
            <a:endParaRPr lang="en-US"/>
          </a:p>
        </p:txBody>
      </p:sp>
    </p:spTree>
    <p:extLst>
      <p:ext uri="{BB962C8B-B14F-4D97-AF65-F5344CB8AC3E}">
        <p14:creationId xmlns:p14="http://schemas.microsoft.com/office/powerpoint/2010/main" val="42190550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9EF15-E4D2-49CD-8B6A-42C3D462AA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12C488-E37D-403C-AEEF-821A6A6835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6C5AC7-EBFD-4C83-9791-ED03BE6D39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027E96-A544-45FB-A0A2-E499E593D42D}"/>
              </a:ext>
            </a:extLst>
          </p:cNvPr>
          <p:cNvSpPr>
            <a:spLocks noGrp="1"/>
          </p:cNvSpPr>
          <p:nvPr>
            <p:ph type="dt" sz="half" idx="10"/>
          </p:nvPr>
        </p:nvSpPr>
        <p:spPr/>
        <p:txBody>
          <a:bodyPr/>
          <a:lstStyle/>
          <a:p>
            <a:fld id="{D28FCB6A-DE4F-44CC-95D9-36E6A5C902DD}" type="datetimeFigureOut">
              <a:rPr lang="en-US" smtClean="0"/>
              <a:t>1/18/2024</a:t>
            </a:fld>
            <a:endParaRPr lang="en-US"/>
          </a:p>
        </p:txBody>
      </p:sp>
      <p:sp>
        <p:nvSpPr>
          <p:cNvPr id="6" name="Footer Placeholder 5">
            <a:extLst>
              <a:ext uri="{FF2B5EF4-FFF2-40B4-BE49-F238E27FC236}">
                <a16:creationId xmlns:a16="http://schemas.microsoft.com/office/drawing/2014/main" id="{93102E4E-DAAE-40C4-A437-3FE5C2B28A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B46D7E-2286-4846-AD52-CE7838A81265}"/>
              </a:ext>
            </a:extLst>
          </p:cNvPr>
          <p:cNvSpPr>
            <a:spLocks noGrp="1"/>
          </p:cNvSpPr>
          <p:nvPr>
            <p:ph type="sldNum" sz="quarter" idx="12"/>
          </p:nvPr>
        </p:nvSpPr>
        <p:spPr/>
        <p:txBody>
          <a:bodyPr/>
          <a:lstStyle/>
          <a:p>
            <a:fld id="{9074F828-1ECF-450D-8BC8-669BD54A0670}" type="slidenum">
              <a:rPr lang="en-US" smtClean="0"/>
              <a:t>‹#›</a:t>
            </a:fld>
            <a:endParaRPr lang="en-US"/>
          </a:p>
        </p:txBody>
      </p:sp>
    </p:spTree>
    <p:extLst>
      <p:ext uri="{BB962C8B-B14F-4D97-AF65-F5344CB8AC3E}">
        <p14:creationId xmlns:p14="http://schemas.microsoft.com/office/powerpoint/2010/main" val="2924971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7AE98-E152-4642-9FE1-D7166F1E57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FCE117-2282-44D8-AAD5-EA8A45AB70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EAB9F-FCE8-43D8-BF3A-1BFEB7E59EAD}"/>
              </a:ext>
            </a:extLst>
          </p:cNvPr>
          <p:cNvSpPr>
            <a:spLocks noGrp="1"/>
          </p:cNvSpPr>
          <p:nvPr>
            <p:ph type="dt" sz="half" idx="10"/>
          </p:nvPr>
        </p:nvSpPr>
        <p:spPr/>
        <p:txBody>
          <a:bodyPr/>
          <a:lstStyle/>
          <a:p>
            <a:fld id="{D28FCB6A-DE4F-44CC-95D9-36E6A5C902DD}" type="datetimeFigureOut">
              <a:rPr lang="en-US" smtClean="0"/>
              <a:t>1/18/2024</a:t>
            </a:fld>
            <a:endParaRPr lang="en-US"/>
          </a:p>
        </p:txBody>
      </p:sp>
      <p:sp>
        <p:nvSpPr>
          <p:cNvPr id="5" name="Footer Placeholder 4">
            <a:extLst>
              <a:ext uri="{FF2B5EF4-FFF2-40B4-BE49-F238E27FC236}">
                <a16:creationId xmlns:a16="http://schemas.microsoft.com/office/drawing/2014/main" id="{EB03714B-D49C-4985-AD7A-2AC400FC9E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098840-2446-4494-AA66-F0F94FFA9BD8}"/>
              </a:ext>
            </a:extLst>
          </p:cNvPr>
          <p:cNvSpPr>
            <a:spLocks noGrp="1"/>
          </p:cNvSpPr>
          <p:nvPr>
            <p:ph type="sldNum" sz="quarter" idx="12"/>
          </p:nvPr>
        </p:nvSpPr>
        <p:spPr/>
        <p:txBody>
          <a:bodyPr/>
          <a:lstStyle/>
          <a:p>
            <a:fld id="{9074F828-1ECF-450D-8BC8-669BD54A0670}" type="slidenum">
              <a:rPr lang="en-US" smtClean="0"/>
              <a:t>‹#›</a:t>
            </a:fld>
            <a:endParaRPr lang="en-US"/>
          </a:p>
        </p:txBody>
      </p:sp>
    </p:spTree>
    <p:extLst>
      <p:ext uri="{BB962C8B-B14F-4D97-AF65-F5344CB8AC3E}">
        <p14:creationId xmlns:p14="http://schemas.microsoft.com/office/powerpoint/2010/main" val="32908705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812601-6092-4964-9902-0C8FC6520C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4344B7-EE54-429F-BB50-5F8E779533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B8CDC-A578-4D54-B023-20F1E88AD396}"/>
              </a:ext>
            </a:extLst>
          </p:cNvPr>
          <p:cNvSpPr>
            <a:spLocks noGrp="1"/>
          </p:cNvSpPr>
          <p:nvPr>
            <p:ph type="dt" sz="half" idx="10"/>
          </p:nvPr>
        </p:nvSpPr>
        <p:spPr/>
        <p:txBody>
          <a:bodyPr/>
          <a:lstStyle/>
          <a:p>
            <a:fld id="{D28FCB6A-DE4F-44CC-95D9-36E6A5C902DD}" type="datetimeFigureOut">
              <a:rPr lang="en-US" smtClean="0"/>
              <a:t>1/18/2024</a:t>
            </a:fld>
            <a:endParaRPr lang="en-US"/>
          </a:p>
        </p:txBody>
      </p:sp>
      <p:sp>
        <p:nvSpPr>
          <p:cNvPr id="5" name="Footer Placeholder 4">
            <a:extLst>
              <a:ext uri="{FF2B5EF4-FFF2-40B4-BE49-F238E27FC236}">
                <a16:creationId xmlns:a16="http://schemas.microsoft.com/office/drawing/2014/main" id="{0149548A-3FC8-4D10-86F7-1754D2339A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730B31-C1C7-4AC7-B95C-492AEC117304}"/>
              </a:ext>
            </a:extLst>
          </p:cNvPr>
          <p:cNvSpPr>
            <a:spLocks noGrp="1"/>
          </p:cNvSpPr>
          <p:nvPr>
            <p:ph type="sldNum" sz="quarter" idx="12"/>
          </p:nvPr>
        </p:nvSpPr>
        <p:spPr/>
        <p:txBody>
          <a:bodyPr/>
          <a:lstStyle/>
          <a:p>
            <a:fld id="{9074F828-1ECF-450D-8BC8-669BD54A0670}" type="slidenum">
              <a:rPr lang="en-US" smtClean="0"/>
              <a:t>‹#›</a:t>
            </a:fld>
            <a:endParaRPr lang="en-US"/>
          </a:p>
        </p:txBody>
      </p:sp>
    </p:spTree>
    <p:extLst>
      <p:ext uri="{BB962C8B-B14F-4D97-AF65-F5344CB8AC3E}">
        <p14:creationId xmlns:p14="http://schemas.microsoft.com/office/powerpoint/2010/main" val="2429374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61BEA-064B-069A-A0F4-852727D4BE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D48673-34C7-3C5E-B2D2-754BB93333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A73CB4-EE64-E3CC-D3D2-1010305B7749}"/>
              </a:ext>
            </a:extLst>
          </p:cNvPr>
          <p:cNvSpPr>
            <a:spLocks noGrp="1"/>
          </p:cNvSpPr>
          <p:nvPr>
            <p:ph type="dt" sz="half" idx="10"/>
          </p:nvPr>
        </p:nvSpPr>
        <p:spPr/>
        <p:txBody>
          <a:bodyPr/>
          <a:lstStyle/>
          <a:p>
            <a:fld id="{C6133D78-D846-4369-BAE8-F495B11E36BD}" type="datetimeFigureOut">
              <a:rPr lang="en-US" smtClean="0"/>
              <a:t>1/18/2024</a:t>
            </a:fld>
            <a:endParaRPr lang="en-US"/>
          </a:p>
        </p:txBody>
      </p:sp>
      <p:sp>
        <p:nvSpPr>
          <p:cNvPr id="5" name="Footer Placeholder 4">
            <a:extLst>
              <a:ext uri="{FF2B5EF4-FFF2-40B4-BE49-F238E27FC236}">
                <a16:creationId xmlns:a16="http://schemas.microsoft.com/office/drawing/2014/main" id="{3F94C308-AF69-1A5D-B4FF-3D0C4A18E4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5B6896-1806-1C00-66FD-DA3979DFA074}"/>
              </a:ext>
            </a:extLst>
          </p:cNvPr>
          <p:cNvSpPr>
            <a:spLocks noGrp="1"/>
          </p:cNvSpPr>
          <p:nvPr>
            <p:ph type="sldNum" sz="quarter" idx="12"/>
          </p:nvPr>
        </p:nvSpPr>
        <p:spPr/>
        <p:txBody>
          <a:bodyPr/>
          <a:lstStyle/>
          <a:p>
            <a:fld id="{531FA61D-8EC1-44B1-99CE-52C2714D107A}" type="slidenum">
              <a:rPr lang="en-US" smtClean="0"/>
              <a:t>‹#›</a:t>
            </a:fld>
            <a:endParaRPr lang="en-US"/>
          </a:p>
        </p:txBody>
      </p:sp>
    </p:spTree>
    <p:extLst>
      <p:ext uri="{BB962C8B-B14F-4D97-AF65-F5344CB8AC3E}">
        <p14:creationId xmlns:p14="http://schemas.microsoft.com/office/powerpoint/2010/main" val="4265520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B8CB0-8D8C-7F8A-5818-65187561DC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24ABA2-1E73-6510-8681-1D47534EF1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A47D47-7921-D111-778A-6BF8E514B5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BC07CC-1622-A7CE-F5BC-73BCFB245BD9}"/>
              </a:ext>
            </a:extLst>
          </p:cNvPr>
          <p:cNvSpPr>
            <a:spLocks noGrp="1"/>
          </p:cNvSpPr>
          <p:nvPr>
            <p:ph type="dt" sz="half" idx="10"/>
          </p:nvPr>
        </p:nvSpPr>
        <p:spPr/>
        <p:txBody>
          <a:bodyPr/>
          <a:lstStyle/>
          <a:p>
            <a:fld id="{C6133D78-D846-4369-BAE8-F495B11E36BD}" type="datetimeFigureOut">
              <a:rPr lang="en-US" smtClean="0"/>
              <a:t>1/18/2024</a:t>
            </a:fld>
            <a:endParaRPr lang="en-US"/>
          </a:p>
        </p:txBody>
      </p:sp>
      <p:sp>
        <p:nvSpPr>
          <p:cNvPr id="6" name="Footer Placeholder 5">
            <a:extLst>
              <a:ext uri="{FF2B5EF4-FFF2-40B4-BE49-F238E27FC236}">
                <a16:creationId xmlns:a16="http://schemas.microsoft.com/office/drawing/2014/main" id="{4B95252A-97D2-BA60-1FEA-DFF29AE027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B5E28D-ED6C-D656-75E3-3CA43C50B78A}"/>
              </a:ext>
            </a:extLst>
          </p:cNvPr>
          <p:cNvSpPr>
            <a:spLocks noGrp="1"/>
          </p:cNvSpPr>
          <p:nvPr>
            <p:ph type="sldNum" sz="quarter" idx="12"/>
          </p:nvPr>
        </p:nvSpPr>
        <p:spPr/>
        <p:txBody>
          <a:bodyPr/>
          <a:lstStyle/>
          <a:p>
            <a:fld id="{531FA61D-8EC1-44B1-99CE-52C2714D107A}" type="slidenum">
              <a:rPr lang="en-US" smtClean="0"/>
              <a:t>‹#›</a:t>
            </a:fld>
            <a:endParaRPr lang="en-US"/>
          </a:p>
        </p:txBody>
      </p:sp>
    </p:spTree>
    <p:extLst>
      <p:ext uri="{BB962C8B-B14F-4D97-AF65-F5344CB8AC3E}">
        <p14:creationId xmlns:p14="http://schemas.microsoft.com/office/powerpoint/2010/main" val="1219733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F66C6-BED6-C6FB-975D-DA2F3FE195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3AA91-CB07-77C0-6A1D-C1E4D610D5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140AC9-B11F-4DF7-CEFB-1F0AD3B862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C34D7A-2A7B-29BD-BBA4-12D31849CC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F7A882-EEED-3C84-8A1F-0B992D5D07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BE066A-A4EA-BB1B-B6A3-28AE8E7B40EB}"/>
              </a:ext>
            </a:extLst>
          </p:cNvPr>
          <p:cNvSpPr>
            <a:spLocks noGrp="1"/>
          </p:cNvSpPr>
          <p:nvPr>
            <p:ph type="dt" sz="half" idx="10"/>
          </p:nvPr>
        </p:nvSpPr>
        <p:spPr/>
        <p:txBody>
          <a:bodyPr/>
          <a:lstStyle/>
          <a:p>
            <a:fld id="{C6133D78-D846-4369-BAE8-F495B11E36BD}" type="datetimeFigureOut">
              <a:rPr lang="en-US" smtClean="0"/>
              <a:t>1/18/2024</a:t>
            </a:fld>
            <a:endParaRPr lang="en-US"/>
          </a:p>
        </p:txBody>
      </p:sp>
      <p:sp>
        <p:nvSpPr>
          <p:cNvPr id="8" name="Footer Placeholder 7">
            <a:extLst>
              <a:ext uri="{FF2B5EF4-FFF2-40B4-BE49-F238E27FC236}">
                <a16:creationId xmlns:a16="http://schemas.microsoft.com/office/drawing/2014/main" id="{8A3C339F-6E17-B0B1-EE74-3A34321DCD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9D21DB-D12B-19DA-CDAD-F0C0A2C68566}"/>
              </a:ext>
            </a:extLst>
          </p:cNvPr>
          <p:cNvSpPr>
            <a:spLocks noGrp="1"/>
          </p:cNvSpPr>
          <p:nvPr>
            <p:ph type="sldNum" sz="quarter" idx="12"/>
          </p:nvPr>
        </p:nvSpPr>
        <p:spPr/>
        <p:txBody>
          <a:bodyPr/>
          <a:lstStyle/>
          <a:p>
            <a:fld id="{531FA61D-8EC1-44B1-99CE-52C2714D107A}" type="slidenum">
              <a:rPr lang="en-US" smtClean="0"/>
              <a:t>‹#›</a:t>
            </a:fld>
            <a:endParaRPr lang="en-US"/>
          </a:p>
        </p:txBody>
      </p:sp>
    </p:spTree>
    <p:extLst>
      <p:ext uri="{BB962C8B-B14F-4D97-AF65-F5344CB8AC3E}">
        <p14:creationId xmlns:p14="http://schemas.microsoft.com/office/powerpoint/2010/main" val="1332404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9E64B-A4A6-B3EA-10D5-A4284DBEAE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CCB28F-2E02-38B8-1AE2-C8A949C0D9DF}"/>
              </a:ext>
            </a:extLst>
          </p:cNvPr>
          <p:cNvSpPr>
            <a:spLocks noGrp="1"/>
          </p:cNvSpPr>
          <p:nvPr>
            <p:ph type="dt" sz="half" idx="10"/>
          </p:nvPr>
        </p:nvSpPr>
        <p:spPr/>
        <p:txBody>
          <a:bodyPr/>
          <a:lstStyle/>
          <a:p>
            <a:fld id="{C6133D78-D846-4369-BAE8-F495B11E36BD}" type="datetimeFigureOut">
              <a:rPr lang="en-US" smtClean="0"/>
              <a:t>1/18/2024</a:t>
            </a:fld>
            <a:endParaRPr lang="en-US"/>
          </a:p>
        </p:txBody>
      </p:sp>
      <p:sp>
        <p:nvSpPr>
          <p:cNvPr id="4" name="Footer Placeholder 3">
            <a:extLst>
              <a:ext uri="{FF2B5EF4-FFF2-40B4-BE49-F238E27FC236}">
                <a16:creationId xmlns:a16="http://schemas.microsoft.com/office/drawing/2014/main" id="{1DD6AD53-0D63-7BB4-BE47-F2FEA3902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A4D2E5-80E1-1F33-1487-931FCCF3C311}"/>
              </a:ext>
            </a:extLst>
          </p:cNvPr>
          <p:cNvSpPr>
            <a:spLocks noGrp="1"/>
          </p:cNvSpPr>
          <p:nvPr>
            <p:ph type="sldNum" sz="quarter" idx="12"/>
          </p:nvPr>
        </p:nvSpPr>
        <p:spPr/>
        <p:txBody>
          <a:bodyPr/>
          <a:lstStyle/>
          <a:p>
            <a:fld id="{531FA61D-8EC1-44B1-99CE-52C2714D107A}" type="slidenum">
              <a:rPr lang="en-US" smtClean="0"/>
              <a:t>‹#›</a:t>
            </a:fld>
            <a:endParaRPr lang="en-US"/>
          </a:p>
        </p:txBody>
      </p:sp>
    </p:spTree>
    <p:extLst>
      <p:ext uri="{BB962C8B-B14F-4D97-AF65-F5344CB8AC3E}">
        <p14:creationId xmlns:p14="http://schemas.microsoft.com/office/powerpoint/2010/main" val="4172038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80FBF7-52F4-42E4-83EC-B6FFEB9F0056}"/>
              </a:ext>
            </a:extLst>
          </p:cNvPr>
          <p:cNvSpPr>
            <a:spLocks noGrp="1"/>
          </p:cNvSpPr>
          <p:nvPr>
            <p:ph type="dt" sz="half" idx="10"/>
          </p:nvPr>
        </p:nvSpPr>
        <p:spPr/>
        <p:txBody>
          <a:bodyPr/>
          <a:lstStyle/>
          <a:p>
            <a:fld id="{C6133D78-D846-4369-BAE8-F495B11E36BD}" type="datetimeFigureOut">
              <a:rPr lang="en-US" smtClean="0"/>
              <a:t>1/18/2024</a:t>
            </a:fld>
            <a:endParaRPr lang="en-US"/>
          </a:p>
        </p:txBody>
      </p:sp>
      <p:sp>
        <p:nvSpPr>
          <p:cNvPr id="3" name="Footer Placeholder 2">
            <a:extLst>
              <a:ext uri="{FF2B5EF4-FFF2-40B4-BE49-F238E27FC236}">
                <a16:creationId xmlns:a16="http://schemas.microsoft.com/office/drawing/2014/main" id="{1160D491-D9E1-F0DB-07FB-D829821073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996CF9-41F9-F5D5-8E9E-190820B38A04}"/>
              </a:ext>
            </a:extLst>
          </p:cNvPr>
          <p:cNvSpPr>
            <a:spLocks noGrp="1"/>
          </p:cNvSpPr>
          <p:nvPr>
            <p:ph type="sldNum" sz="quarter" idx="12"/>
          </p:nvPr>
        </p:nvSpPr>
        <p:spPr/>
        <p:txBody>
          <a:bodyPr/>
          <a:lstStyle/>
          <a:p>
            <a:fld id="{531FA61D-8EC1-44B1-99CE-52C2714D107A}" type="slidenum">
              <a:rPr lang="en-US" smtClean="0"/>
              <a:t>‹#›</a:t>
            </a:fld>
            <a:endParaRPr lang="en-US"/>
          </a:p>
        </p:txBody>
      </p:sp>
    </p:spTree>
    <p:extLst>
      <p:ext uri="{BB962C8B-B14F-4D97-AF65-F5344CB8AC3E}">
        <p14:creationId xmlns:p14="http://schemas.microsoft.com/office/powerpoint/2010/main" val="3168881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A4B3D-B774-01B6-6C93-2DFAB845ED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2150B3-BB3B-A5C6-DE2E-6987CF18AB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96B362-DAFC-42E1-1069-FF15251A07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D6C922-0BE1-9971-0471-2B51ED3BFC49}"/>
              </a:ext>
            </a:extLst>
          </p:cNvPr>
          <p:cNvSpPr>
            <a:spLocks noGrp="1"/>
          </p:cNvSpPr>
          <p:nvPr>
            <p:ph type="dt" sz="half" idx="10"/>
          </p:nvPr>
        </p:nvSpPr>
        <p:spPr/>
        <p:txBody>
          <a:bodyPr/>
          <a:lstStyle/>
          <a:p>
            <a:fld id="{C6133D78-D846-4369-BAE8-F495B11E36BD}" type="datetimeFigureOut">
              <a:rPr lang="en-US" smtClean="0"/>
              <a:t>1/18/2024</a:t>
            </a:fld>
            <a:endParaRPr lang="en-US"/>
          </a:p>
        </p:txBody>
      </p:sp>
      <p:sp>
        <p:nvSpPr>
          <p:cNvPr id="6" name="Footer Placeholder 5">
            <a:extLst>
              <a:ext uri="{FF2B5EF4-FFF2-40B4-BE49-F238E27FC236}">
                <a16:creationId xmlns:a16="http://schemas.microsoft.com/office/drawing/2014/main" id="{F36931BE-1ABF-CF9C-A2AE-82431A2589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DFAC8C-8AFB-A937-FD7E-C07F7833C54F}"/>
              </a:ext>
            </a:extLst>
          </p:cNvPr>
          <p:cNvSpPr>
            <a:spLocks noGrp="1"/>
          </p:cNvSpPr>
          <p:nvPr>
            <p:ph type="sldNum" sz="quarter" idx="12"/>
          </p:nvPr>
        </p:nvSpPr>
        <p:spPr/>
        <p:txBody>
          <a:bodyPr/>
          <a:lstStyle/>
          <a:p>
            <a:fld id="{531FA61D-8EC1-44B1-99CE-52C2714D107A}" type="slidenum">
              <a:rPr lang="en-US" smtClean="0"/>
              <a:t>‹#›</a:t>
            </a:fld>
            <a:endParaRPr lang="en-US"/>
          </a:p>
        </p:txBody>
      </p:sp>
    </p:spTree>
    <p:extLst>
      <p:ext uri="{BB962C8B-B14F-4D97-AF65-F5344CB8AC3E}">
        <p14:creationId xmlns:p14="http://schemas.microsoft.com/office/powerpoint/2010/main" val="2433757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6C11B-F859-056B-CAF4-453FF7C3BF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A5548E-5625-652C-D346-78F58CC285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A74F8E-0FDE-8EAF-C614-DAA2B7EA20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9C9D4F-5F69-52CB-EFD2-EFFBF49E85DE}"/>
              </a:ext>
            </a:extLst>
          </p:cNvPr>
          <p:cNvSpPr>
            <a:spLocks noGrp="1"/>
          </p:cNvSpPr>
          <p:nvPr>
            <p:ph type="dt" sz="half" idx="10"/>
          </p:nvPr>
        </p:nvSpPr>
        <p:spPr/>
        <p:txBody>
          <a:bodyPr/>
          <a:lstStyle/>
          <a:p>
            <a:fld id="{C6133D78-D846-4369-BAE8-F495B11E36BD}" type="datetimeFigureOut">
              <a:rPr lang="en-US" smtClean="0"/>
              <a:t>1/18/2024</a:t>
            </a:fld>
            <a:endParaRPr lang="en-US"/>
          </a:p>
        </p:txBody>
      </p:sp>
      <p:sp>
        <p:nvSpPr>
          <p:cNvPr id="6" name="Footer Placeholder 5">
            <a:extLst>
              <a:ext uri="{FF2B5EF4-FFF2-40B4-BE49-F238E27FC236}">
                <a16:creationId xmlns:a16="http://schemas.microsoft.com/office/drawing/2014/main" id="{B59D19F1-1145-D56D-CC2B-1BBBAD4B08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19DE09-E4B7-639E-FB93-CCBAFE3764D9}"/>
              </a:ext>
            </a:extLst>
          </p:cNvPr>
          <p:cNvSpPr>
            <a:spLocks noGrp="1"/>
          </p:cNvSpPr>
          <p:nvPr>
            <p:ph type="sldNum" sz="quarter" idx="12"/>
          </p:nvPr>
        </p:nvSpPr>
        <p:spPr/>
        <p:txBody>
          <a:bodyPr/>
          <a:lstStyle/>
          <a:p>
            <a:fld id="{531FA61D-8EC1-44B1-99CE-52C2714D107A}" type="slidenum">
              <a:rPr lang="en-US" smtClean="0"/>
              <a:t>‹#›</a:t>
            </a:fld>
            <a:endParaRPr lang="en-US"/>
          </a:p>
        </p:txBody>
      </p:sp>
    </p:spTree>
    <p:extLst>
      <p:ext uri="{BB962C8B-B14F-4D97-AF65-F5344CB8AC3E}">
        <p14:creationId xmlns:p14="http://schemas.microsoft.com/office/powerpoint/2010/main" val="1454938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7B3B11-946C-B19F-66C2-1EEB2A1EBC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4F1DA4-693E-5239-95EA-19CF56FC27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4C3179-0503-F774-153D-80FDAFAB7D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133D78-D846-4369-BAE8-F495B11E36BD}" type="datetimeFigureOut">
              <a:rPr lang="en-US" smtClean="0"/>
              <a:t>1/18/2024</a:t>
            </a:fld>
            <a:endParaRPr lang="en-US"/>
          </a:p>
        </p:txBody>
      </p:sp>
      <p:sp>
        <p:nvSpPr>
          <p:cNvPr id="5" name="Footer Placeholder 4">
            <a:extLst>
              <a:ext uri="{FF2B5EF4-FFF2-40B4-BE49-F238E27FC236}">
                <a16:creationId xmlns:a16="http://schemas.microsoft.com/office/drawing/2014/main" id="{71E8A5D2-EC39-E779-1D1A-54FF12F4F3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CDE8C2-B08B-3A86-755E-C8EF6DF5DC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1FA61D-8EC1-44B1-99CE-52C2714D107A}" type="slidenum">
              <a:rPr lang="en-US" smtClean="0"/>
              <a:t>‹#›</a:t>
            </a:fld>
            <a:endParaRPr lang="en-US"/>
          </a:p>
        </p:txBody>
      </p:sp>
    </p:spTree>
    <p:extLst>
      <p:ext uri="{BB962C8B-B14F-4D97-AF65-F5344CB8AC3E}">
        <p14:creationId xmlns:p14="http://schemas.microsoft.com/office/powerpoint/2010/main" val="687350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63916F-ED82-4234-8C28-53B15E1841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DE7D29-7644-4947-9CE3-FDEE3A2946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C0568E-E615-485F-A5F0-AD1C1318E4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FCB6A-DE4F-44CC-95D9-36E6A5C902DD}" type="datetimeFigureOut">
              <a:rPr lang="en-US" smtClean="0"/>
              <a:t>1/18/2024</a:t>
            </a:fld>
            <a:endParaRPr lang="en-US"/>
          </a:p>
        </p:txBody>
      </p:sp>
      <p:sp>
        <p:nvSpPr>
          <p:cNvPr id="5" name="Footer Placeholder 4">
            <a:extLst>
              <a:ext uri="{FF2B5EF4-FFF2-40B4-BE49-F238E27FC236}">
                <a16:creationId xmlns:a16="http://schemas.microsoft.com/office/drawing/2014/main" id="{9518CFDF-F993-490D-A2AF-A7900E1BF0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85DCD62-900C-43C3-AD3C-CF851767C3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74F828-1ECF-450D-8BC8-669BD54A0670}" type="slidenum">
              <a:rPr lang="en-US" smtClean="0"/>
              <a:t>‹#›</a:t>
            </a:fld>
            <a:endParaRPr lang="en-US"/>
          </a:p>
        </p:txBody>
      </p:sp>
    </p:spTree>
    <p:custDataLst>
      <p:tags r:id="rId13"/>
    </p:custDataLst>
    <p:extLst>
      <p:ext uri="{BB962C8B-B14F-4D97-AF65-F5344CB8AC3E}">
        <p14:creationId xmlns:p14="http://schemas.microsoft.com/office/powerpoint/2010/main" val="26907562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8.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9.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20.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hyperlink" Target="https://www.atsdr.cdc.gov/placeandhealth/svi/interactive_map.html" TargetMode="Externa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2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23.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hyperlink" Target="https://www.dhses.ny.gov/state-funded-programs" TargetMode="Externa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video" Target="../media/media1.mp4"/><Relationship Id="rId7" Type="http://schemas.openxmlformats.org/officeDocument/2006/relationships/hyperlink" Target="mailto:info@afdsny.org" TargetMode="External"/><Relationship Id="rId2" Type="http://schemas.microsoft.com/office/2007/relationships/media" Target="../media/media1.mp4"/><Relationship Id="rId1" Type="http://schemas.openxmlformats.org/officeDocument/2006/relationships/tags" Target="../tags/tag9.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10.xml"/><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1.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4.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305DE0-CF17-4E2D-B819-CB9319BDB503}"/>
              </a:ext>
            </a:extLst>
          </p:cNvPr>
          <p:cNvSpPr txBox="1"/>
          <p:nvPr/>
        </p:nvSpPr>
        <p:spPr>
          <a:xfrm>
            <a:off x="6554679" y="3429000"/>
            <a:ext cx="563732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January 18, 2024</a:t>
            </a:r>
          </a:p>
        </p:txBody>
      </p:sp>
    </p:spTree>
    <p:custDataLst>
      <p:tags r:id="rId1"/>
    </p:custDataLst>
    <p:extLst>
      <p:ext uri="{BB962C8B-B14F-4D97-AF65-F5344CB8AC3E}">
        <p14:creationId xmlns:p14="http://schemas.microsoft.com/office/powerpoint/2010/main" val="3408256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9D1C82C8-52EA-2E78-DB35-B81AC7B62D7C}"/>
              </a:ext>
            </a:extLst>
          </p:cNvPr>
          <p:cNvSpPr/>
          <p:nvPr/>
        </p:nvSpPr>
        <p:spPr>
          <a:xfrm>
            <a:off x="214604" y="1638103"/>
            <a:ext cx="11803225" cy="4967965"/>
          </a:xfrm>
          <a:prstGeom prst="roundRect">
            <a:avLst>
              <a:gd name="adj" fmla="val 543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3F7FEAA9-0338-A1C5-0C64-9299558F95BD}"/>
              </a:ext>
            </a:extLst>
          </p:cNvPr>
          <p:cNvSpPr/>
          <p:nvPr/>
        </p:nvSpPr>
        <p:spPr>
          <a:xfrm>
            <a:off x="354563" y="1740745"/>
            <a:ext cx="11499202" cy="1506310"/>
          </a:xfrm>
          <a:prstGeom prst="roundRect">
            <a:avLst/>
          </a:prstGeom>
          <a:solidFill>
            <a:schemeClr val="accent4">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28FB96-E7E9-7E1E-BEC7-3135711DA191}"/>
              </a:ext>
            </a:extLst>
          </p:cNvPr>
          <p:cNvSpPr/>
          <p:nvPr/>
        </p:nvSpPr>
        <p:spPr>
          <a:xfrm>
            <a:off x="354563" y="3477144"/>
            <a:ext cx="11499202" cy="1396546"/>
          </a:xfrm>
          <a:prstGeom prst="roundRect">
            <a:avLst/>
          </a:prstGeom>
          <a:solidFill>
            <a:schemeClr val="accent4">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42CA867A-7C7D-8160-DA12-B2CB36722FAA}"/>
              </a:ext>
            </a:extLst>
          </p:cNvPr>
          <p:cNvSpPr/>
          <p:nvPr/>
        </p:nvSpPr>
        <p:spPr>
          <a:xfrm>
            <a:off x="338235" y="5092927"/>
            <a:ext cx="11499202" cy="1396546"/>
          </a:xfrm>
          <a:prstGeom prst="roundRect">
            <a:avLst/>
          </a:prstGeom>
          <a:solidFill>
            <a:schemeClr val="accent4">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C5EA5F-32AF-E95A-652B-2B30C82712F3}"/>
              </a:ext>
            </a:extLst>
          </p:cNvPr>
          <p:cNvSpPr/>
          <p:nvPr/>
        </p:nvSpPr>
        <p:spPr>
          <a:xfrm>
            <a:off x="0" y="149290"/>
            <a:ext cx="12192000" cy="13255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A3A0B7-37D7-F1CA-836E-EEE50074F645}"/>
              </a:ext>
            </a:extLst>
          </p:cNvPr>
          <p:cNvSpPr>
            <a:spLocks noGrp="1"/>
          </p:cNvSpPr>
          <p:nvPr>
            <p:ph type="title"/>
          </p:nvPr>
        </p:nvSpPr>
        <p:spPr>
          <a:xfrm>
            <a:off x="930339" y="149290"/>
            <a:ext cx="10515600" cy="1325563"/>
          </a:xfrm>
        </p:spPr>
        <p:txBody>
          <a:bodyPr>
            <a:normAutofit fontScale="90000"/>
          </a:bodyPr>
          <a:lstStyle/>
          <a:p>
            <a:pPr algn="ctr"/>
            <a:r>
              <a:rPr lang="en-US" b="1" dirty="0"/>
              <a:t>SFY2023-2024 Volunteer Fire Infrastructure &amp; Response Equipment Grant Program Objectives</a:t>
            </a:r>
          </a:p>
        </p:txBody>
      </p:sp>
      <p:sp>
        <p:nvSpPr>
          <p:cNvPr id="3" name="Content Placeholder 2">
            <a:extLst>
              <a:ext uri="{FF2B5EF4-FFF2-40B4-BE49-F238E27FC236}">
                <a16:creationId xmlns:a16="http://schemas.microsoft.com/office/drawing/2014/main" id="{E4337DF4-D069-A9E6-3BF7-ECB3AAE84A96}"/>
              </a:ext>
            </a:extLst>
          </p:cNvPr>
          <p:cNvSpPr>
            <a:spLocks noGrp="1"/>
          </p:cNvSpPr>
          <p:nvPr>
            <p:ph idx="1"/>
          </p:nvPr>
        </p:nvSpPr>
        <p:spPr>
          <a:xfrm>
            <a:off x="522514" y="1956254"/>
            <a:ext cx="11331251" cy="4752456"/>
          </a:xfrm>
        </p:spPr>
        <p:txBody>
          <a:bodyPr>
            <a:normAutofit fontScale="85000" lnSpcReduction="10000"/>
          </a:bodyPr>
          <a:lstStyle/>
          <a:p>
            <a:pPr marL="0" indent="0">
              <a:buNone/>
            </a:pPr>
            <a:r>
              <a:rPr lang="en-US" dirty="0"/>
              <a:t>1. Ensure that Fire Stations and Fire Training Facilities within New York State are safe,</a:t>
            </a:r>
          </a:p>
          <a:p>
            <a:pPr marL="0" indent="0">
              <a:buNone/>
            </a:pPr>
            <a:r>
              <a:rPr lang="en-US" dirty="0"/>
              <a:t>structurally sound, meet current building codes and regulations, and support or promote</a:t>
            </a:r>
          </a:p>
          <a:p>
            <a:pPr marL="0" indent="0">
              <a:buNone/>
            </a:pPr>
            <a:r>
              <a:rPr lang="en-US" dirty="0"/>
              <a:t>effective and safe firefighting practices.</a:t>
            </a:r>
          </a:p>
          <a:p>
            <a:pPr marL="0" indent="0">
              <a:buNone/>
            </a:pPr>
            <a:endParaRPr lang="en-US" dirty="0"/>
          </a:p>
          <a:p>
            <a:pPr marL="0" indent="0">
              <a:buNone/>
            </a:pPr>
            <a:r>
              <a:rPr lang="en-US" dirty="0"/>
              <a:t>2. Support volunteer firefighter safety and health and wellness by providing adequate and up- to-date equipment to include personal protective equipment (PPE), decontamination</a:t>
            </a:r>
          </a:p>
          <a:p>
            <a:pPr marL="0" indent="0">
              <a:buNone/>
            </a:pPr>
            <a:r>
              <a:rPr lang="en-US" dirty="0"/>
              <a:t>equipment and supplies, and effective exhaust removal systems.</a:t>
            </a:r>
          </a:p>
          <a:p>
            <a:pPr marL="0" indent="0">
              <a:buNone/>
            </a:pPr>
            <a:endParaRPr lang="en-US" dirty="0"/>
          </a:p>
          <a:p>
            <a:pPr marL="0" indent="0">
              <a:buNone/>
            </a:pPr>
            <a:r>
              <a:rPr lang="en-US" dirty="0"/>
              <a:t>3. Support the consolidation of fire service resources through regionalization efforts to</a:t>
            </a:r>
          </a:p>
          <a:p>
            <a:pPr marL="0" indent="0">
              <a:buNone/>
            </a:pPr>
            <a:r>
              <a:rPr lang="en-US" dirty="0"/>
              <a:t>expand above and beyond jurisdictional boundaries to further enhance local, county and</a:t>
            </a:r>
          </a:p>
          <a:p>
            <a:pPr marL="0" indent="0">
              <a:buNone/>
            </a:pPr>
            <a:r>
              <a:rPr lang="en-US" dirty="0"/>
              <a:t>statewide response efforts.</a:t>
            </a:r>
          </a:p>
        </p:txBody>
      </p:sp>
    </p:spTree>
    <p:custDataLst>
      <p:tags r:id="rId1"/>
    </p:custDataLst>
    <p:extLst>
      <p:ext uri="{BB962C8B-B14F-4D97-AF65-F5344CB8AC3E}">
        <p14:creationId xmlns:p14="http://schemas.microsoft.com/office/powerpoint/2010/main" val="478932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descr="A clock with a blue hands&#10;&#10;Description automatically generated">
            <a:extLst>
              <a:ext uri="{FF2B5EF4-FFF2-40B4-BE49-F238E27FC236}">
                <a16:creationId xmlns:a16="http://schemas.microsoft.com/office/drawing/2014/main" id="{37C7530B-857B-0996-4498-95E79FE66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1682"/>
            <a:ext cx="12192000" cy="5300167"/>
          </a:xfrm>
          <a:prstGeom prst="rect">
            <a:avLst/>
          </a:prstGeom>
        </p:spPr>
      </p:pic>
      <p:sp>
        <p:nvSpPr>
          <p:cNvPr id="6" name="Rectangle 5">
            <a:extLst>
              <a:ext uri="{FF2B5EF4-FFF2-40B4-BE49-F238E27FC236}">
                <a16:creationId xmlns:a16="http://schemas.microsoft.com/office/drawing/2014/main" id="{95F8A991-D83B-974C-B590-A6ED602AA11A}"/>
              </a:ext>
            </a:extLst>
          </p:cNvPr>
          <p:cNvSpPr/>
          <p:nvPr/>
        </p:nvSpPr>
        <p:spPr>
          <a:xfrm>
            <a:off x="0" y="289865"/>
            <a:ext cx="12192000" cy="895739"/>
          </a:xfrm>
          <a:prstGeom prst="rect">
            <a:avLst/>
          </a:pr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FFA8E-15C7-AD58-826D-6FAAEE33CA66}"/>
              </a:ext>
            </a:extLst>
          </p:cNvPr>
          <p:cNvSpPr>
            <a:spLocks noGrp="1"/>
          </p:cNvSpPr>
          <p:nvPr>
            <p:ph type="title"/>
          </p:nvPr>
        </p:nvSpPr>
        <p:spPr>
          <a:xfrm>
            <a:off x="175726" y="261872"/>
            <a:ext cx="10515600" cy="1035698"/>
          </a:xfrm>
        </p:spPr>
        <p:txBody>
          <a:bodyPr>
            <a:normAutofit/>
          </a:bodyPr>
          <a:lstStyle/>
          <a:p>
            <a:r>
              <a:rPr lang="en-US" sz="5400" b="1" dirty="0"/>
              <a:t>Timeline</a:t>
            </a:r>
          </a:p>
        </p:txBody>
      </p:sp>
      <p:sp>
        <p:nvSpPr>
          <p:cNvPr id="10" name="Rectangle 9">
            <a:extLst>
              <a:ext uri="{FF2B5EF4-FFF2-40B4-BE49-F238E27FC236}">
                <a16:creationId xmlns:a16="http://schemas.microsoft.com/office/drawing/2014/main" id="{72F9A9CE-3173-E799-E09D-3981B3033C88}"/>
              </a:ext>
            </a:extLst>
          </p:cNvPr>
          <p:cNvSpPr/>
          <p:nvPr/>
        </p:nvSpPr>
        <p:spPr>
          <a:xfrm>
            <a:off x="0" y="5130580"/>
            <a:ext cx="12192000" cy="1373235"/>
          </a:xfrm>
          <a:prstGeom prst="rect">
            <a:avLst/>
          </a:pr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416A45A-7B24-D161-9367-4E18DD8DE2B7}"/>
              </a:ext>
            </a:extLst>
          </p:cNvPr>
          <p:cNvSpPr>
            <a:spLocks noGrp="1"/>
          </p:cNvSpPr>
          <p:nvPr>
            <p:ph idx="1"/>
          </p:nvPr>
        </p:nvSpPr>
        <p:spPr>
          <a:xfrm>
            <a:off x="175726" y="5130580"/>
            <a:ext cx="11608837" cy="1437555"/>
          </a:xfrm>
        </p:spPr>
        <p:txBody>
          <a:bodyPr>
            <a:normAutofit/>
          </a:bodyPr>
          <a:lstStyle/>
          <a:p>
            <a:pPr marL="0" indent="0" algn="ctr">
              <a:buNone/>
            </a:pPr>
            <a:r>
              <a:rPr lang="en-US" sz="3200" dirty="0"/>
              <a:t>All written questions must be submitted to DHSES by April 23, 2024, by 12:00 noon to ensure that a timely response is provided to the applicant.</a:t>
            </a:r>
          </a:p>
        </p:txBody>
      </p:sp>
      <p:sp>
        <p:nvSpPr>
          <p:cNvPr id="7" name="Rectangle: Rounded Corners 6">
            <a:extLst>
              <a:ext uri="{FF2B5EF4-FFF2-40B4-BE49-F238E27FC236}">
                <a16:creationId xmlns:a16="http://schemas.microsoft.com/office/drawing/2014/main" id="{B6316C71-7F41-7F6D-A01D-B2B27D589E79}"/>
              </a:ext>
            </a:extLst>
          </p:cNvPr>
          <p:cNvSpPr/>
          <p:nvPr/>
        </p:nvSpPr>
        <p:spPr>
          <a:xfrm>
            <a:off x="-466530" y="1437778"/>
            <a:ext cx="4645090" cy="2641704"/>
          </a:xfrm>
          <a:prstGeom prst="roundRect">
            <a:avLst>
              <a:gd name="adj" fmla="val 14195"/>
            </a:avLst>
          </a:prstGeom>
          <a:solidFill>
            <a:srgbClr val="C0000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endParaRPr lang="en-US" sz="2800" dirty="0"/>
          </a:p>
        </p:txBody>
      </p:sp>
      <p:sp>
        <p:nvSpPr>
          <p:cNvPr id="9" name="TextBox 8">
            <a:extLst>
              <a:ext uri="{FF2B5EF4-FFF2-40B4-BE49-F238E27FC236}">
                <a16:creationId xmlns:a16="http://schemas.microsoft.com/office/drawing/2014/main" id="{8EF1B8D8-FD5F-DC5A-14AE-48FFDED481EF}"/>
              </a:ext>
            </a:extLst>
          </p:cNvPr>
          <p:cNvSpPr txBox="1"/>
          <p:nvPr/>
        </p:nvSpPr>
        <p:spPr>
          <a:xfrm>
            <a:off x="175726" y="1549744"/>
            <a:ext cx="3817776" cy="2246769"/>
          </a:xfrm>
          <a:prstGeom prst="rect">
            <a:avLst/>
          </a:prstGeom>
          <a:noFill/>
        </p:spPr>
        <p:txBody>
          <a:bodyPr wrap="square">
            <a:spAutoFit/>
          </a:bodyPr>
          <a:lstStyle/>
          <a:p>
            <a:pPr marL="0" indent="0">
              <a:buNone/>
            </a:pPr>
            <a:r>
              <a:rPr lang="en-US" sz="2800" b="1" dirty="0">
                <a:solidFill>
                  <a:schemeClr val="bg1"/>
                </a:solidFill>
              </a:rPr>
              <a:t>Deadline: </a:t>
            </a:r>
          </a:p>
          <a:p>
            <a:pPr marL="0" indent="0">
              <a:buNone/>
            </a:pPr>
            <a:r>
              <a:rPr lang="en-US" sz="2800" dirty="0">
                <a:solidFill>
                  <a:schemeClr val="bg1"/>
                </a:solidFill>
              </a:rPr>
              <a:t>DHSES must receive completed grant applications by April 30, 2024, by 5:00 p.m</a:t>
            </a:r>
            <a:r>
              <a:rPr lang="en-US" sz="2800" dirty="0"/>
              <a:t>. </a:t>
            </a:r>
          </a:p>
        </p:txBody>
      </p:sp>
    </p:spTree>
    <p:custDataLst>
      <p:tags r:id="rId1"/>
    </p:custDataLst>
    <p:extLst>
      <p:ext uri="{BB962C8B-B14F-4D97-AF65-F5344CB8AC3E}">
        <p14:creationId xmlns:p14="http://schemas.microsoft.com/office/powerpoint/2010/main" val="1535950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6" name="Picture 5" descr="A close-up of a pen and glasses&#10;&#10;Description automatically generated">
            <a:extLst>
              <a:ext uri="{FF2B5EF4-FFF2-40B4-BE49-F238E27FC236}">
                <a16:creationId xmlns:a16="http://schemas.microsoft.com/office/drawing/2014/main" id="{0BFD63AE-BDE9-5A5D-9212-D2293E274FEC}"/>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11021"/>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8F159D1D-338D-E83C-8BAC-237254E28AFF}"/>
              </a:ext>
            </a:extLst>
          </p:cNvPr>
          <p:cNvSpPr/>
          <p:nvPr/>
        </p:nvSpPr>
        <p:spPr>
          <a:xfrm>
            <a:off x="438539" y="1596151"/>
            <a:ext cx="11314922" cy="4739335"/>
          </a:xfrm>
          <a:prstGeom prst="roundRect">
            <a:avLst>
              <a:gd name="adj" fmla="val 10958"/>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5738D57-142F-6DBF-F519-19999C2AE896}"/>
              </a:ext>
            </a:extLst>
          </p:cNvPr>
          <p:cNvSpPr/>
          <p:nvPr/>
        </p:nvSpPr>
        <p:spPr>
          <a:xfrm>
            <a:off x="0" y="270588"/>
            <a:ext cx="12192000" cy="10356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4354D3-B248-5AA5-5251-6801661D6AEB}"/>
              </a:ext>
            </a:extLst>
          </p:cNvPr>
          <p:cNvSpPr>
            <a:spLocks noGrp="1"/>
          </p:cNvSpPr>
          <p:nvPr>
            <p:ph type="title"/>
          </p:nvPr>
        </p:nvSpPr>
        <p:spPr>
          <a:xfrm>
            <a:off x="306355" y="125655"/>
            <a:ext cx="11776787" cy="1325563"/>
          </a:xfrm>
        </p:spPr>
        <p:txBody>
          <a:bodyPr>
            <a:normAutofit/>
          </a:bodyPr>
          <a:lstStyle/>
          <a:p>
            <a:r>
              <a:rPr lang="en-US" sz="4800" b="1" dirty="0"/>
              <a:t>Standard Cost Reimbursement Contract</a:t>
            </a:r>
          </a:p>
        </p:txBody>
      </p:sp>
      <p:sp>
        <p:nvSpPr>
          <p:cNvPr id="3" name="Content Placeholder 2">
            <a:extLst>
              <a:ext uri="{FF2B5EF4-FFF2-40B4-BE49-F238E27FC236}">
                <a16:creationId xmlns:a16="http://schemas.microsoft.com/office/drawing/2014/main" id="{7658DCEC-1037-F9DB-1180-5F1680214083}"/>
              </a:ext>
            </a:extLst>
          </p:cNvPr>
          <p:cNvSpPr>
            <a:spLocks noGrp="1"/>
          </p:cNvSpPr>
          <p:nvPr>
            <p:ph idx="1"/>
          </p:nvPr>
        </p:nvSpPr>
        <p:spPr/>
        <p:txBody>
          <a:bodyPr>
            <a:normAutofit/>
          </a:bodyPr>
          <a:lstStyle/>
          <a:p>
            <a:pPr marL="0" indent="0">
              <a:buNone/>
            </a:pPr>
            <a:r>
              <a:rPr lang="en-US" dirty="0"/>
              <a:t>Each successful applicant must enter into a standard cost reimbursement contract with DHSES. Such contract will include this Request for Applications, the successful applicant’s proposal, any attachments or exhibits and the standard clauses required by the NYS Attorney General for all State contracts (available upon request). The contract will be subject to approval by the Attorney General and State Comptroller.</a:t>
            </a:r>
          </a:p>
          <a:p>
            <a:pPr marL="0" indent="0">
              <a:buNone/>
            </a:pPr>
            <a:endParaRPr lang="en-US" dirty="0"/>
          </a:p>
          <a:p>
            <a:pPr marL="0" indent="0" algn="ctr">
              <a:buNone/>
            </a:pPr>
            <a:r>
              <a:rPr lang="en-US" sz="3200" b="1" dirty="0"/>
              <a:t>https://www.dhses.ny.gov/grant-reporting-forms</a:t>
            </a:r>
          </a:p>
        </p:txBody>
      </p:sp>
    </p:spTree>
    <p:custDataLst>
      <p:tags r:id="rId1"/>
    </p:custDataLst>
    <p:extLst>
      <p:ext uri="{BB962C8B-B14F-4D97-AF65-F5344CB8AC3E}">
        <p14:creationId xmlns:p14="http://schemas.microsoft.com/office/powerpoint/2010/main" val="1230503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6" name="Picture 5" descr="A close-up of a pen and glasses&#10;&#10;Description automatically generated">
            <a:extLst>
              <a:ext uri="{FF2B5EF4-FFF2-40B4-BE49-F238E27FC236}">
                <a16:creationId xmlns:a16="http://schemas.microsoft.com/office/drawing/2014/main" id="{0A569C95-0C69-3A48-F5BF-D390B78D94C8}"/>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11021"/>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819923D-968E-B0F9-1D3A-F06EAE4E796A}"/>
              </a:ext>
            </a:extLst>
          </p:cNvPr>
          <p:cNvSpPr/>
          <p:nvPr/>
        </p:nvSpPr>
        <p:spPr>
          <a:xfrm>
            <a:off x="438539" y="2155679"/>
            <a:ext cx="11314922" cy="3358405"/>
          </a:xfrm>
          <a:prstGeom prst="roundRect">
            <a:avLst>
              <a:gd name="adj" fmla="val 10958"/>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FF71365-A7F8-A1C7-46B4-69F990B71D1E}"/>
              </a:ext>
            </a:extLst>
          </p:cNvPr>
          <p:cNvSpPr/>
          <p:nvPr/>
        </p:nvSpPr>
        <p:spPr>
          <a:xfrm>
            <a:off x="0" y="186612"/>
            <a:ext cx="12192000" cy="10356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A844D9-8454-1DE6-7923-824BD357B28D}"/>
              </a:ext>
            </a:extLst>
          </p:cNvPr>
          <p:cNvSpPr>
            <a:spLocks noGrp="1"/>
          </p:cNvSpPr>
          <p:nvPr>
            <p:ph type="title"/>
          </p:nvPr>
        </p:nvSpPr>
        <p:spPr>
          <a:xfrm>
            <a:off x="438539" y="41679"/>
            <a:ext cx="10515600" cy="1325563"/>
          </a:xfrm>
        </p:spPr>
        <p:txBody>
          <a:bodyPr>
            <a:normAutofit/>
          </a:bodyPr>
          <a:lstStyle/>
          <a:p>
            <a:r>
              <a:rPr lang="en-US" sz="4900" b="1" dirty="0"/>
              <a:t>Procurements</a:t>
            </a:r>
            <a:endParaRPr lang="en-US" dirty="0"/>
          </a:p>
        </p:txBody>
      </p:sp>
      <p:sp>
        <p:nvSpPr>
          <p:cNvPr id="3" name="Content Placeholder 2">
            <a:extLst>
              <a:ext uri="{FF2B5EF4-FFF2-40B4-BE49-F238E27FC236}">
                <a16:creationId xmlns:a16="http://schemas.microsoft.com/office/drawing/2014/main" id="{C82E92DB-DF27-3CC1-5DDE-8650F0D59A91}"/>
              </a:ext>
            </a:extLst>
          </p:cNvPr>
          <p:cNvSpPr>
            <a:spLocks noGrp="1"/>
          </p:cNvSpPr>
          <p:nvPr>
            <p:ph idx="1"/>
          </p:nvPr>
        </p:nvSpPr>
        <p:spPr>
          <a:xfrm>
            <a:off x="838200" y="2845837"/>
            <a:ext cx="10515600" cy="2146041"/>
          </a:xfrm>
        </p:spPr>
        <p:txBody>
          <a:bodyPr/>
          <a:lstStyle/>
          <a:p>
            <a:pPr marL="0" indent="0">
              <a:buNone/>
            </a:pPr>
            <a:r>
              <a:rPr lang="en-US" dirty="0"/>
              <a:t>Applicants must follow and comply with all procurement procedures under General Municipal Law 5A and/or any other state regulations applicable to these funds and will be subject to monitoring by DHSES to ensure compliance.</a:t>
            </a:r>
          </a:p>
        </p:txBody>
      </p:sp>
    </p:spTree>
    <p:custDataLst>
      <p:tags r:id="rId1"/>
    </p:custDataLst>
    <p:extLst>
      <p:ext uri="{BB962C8B-B14F-4D97-AF65-F5344CB8AC3E}">
        <p14:creationId xmlns:p14="http://schemas.microsoft.com/office/powerpoint/2010/main" val="1643110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6" name="Picture 5" descr="A close-up of a pen and glasses&#10;&#10;Description automatically generated">
            <a:extLst>
              <a:ext uri="{FF2B5EF4-FFF2-40B4-BE49-F238E27FC236}">
                <a16:creationId xmlns:a16="http://schemas.microsoft.com/office/drawing/2014/main" id="{0A569C95-0C69-3A48-F5BF-D390B78D94C8}"/>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11021"/>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819923D-968E-B0F9-1D3A-F06EAE4E796A}"/>
              </a:ext>
            </a:extLst>
          </p:cNvPr>
          <p:cNvSpPr/>
          <p:nvPr/>
        </p:nvSpPr>
        <p:spPr>
          <a:xfrm>
            <a:off x="438539" y="1553854"/>
            <a:ext cx="11314922" cy="4933655"/>
          </a:xfrm>
          <a:prstGeom prst="roundRect">
            <a:avLst>
              <a:gd name="adj" fmla="val 10958"/>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FF71365-A7F8-A1C7-46B4-69F990B71D1E}"/>
              </a:ext>
            </a:extLst>
          </p:cNvPr>
          <p:cNvSpPr/>
          <p:nvPr/>
        </p:nvSpPr>
        <p:spPr>
          <a:xfrm>
            <a:off x="0" y="186612"/>
            <a:ext cx="12192000" cy="10356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A844D9-8454-1DE6-7923-824BD357B28D}"/>
              </a:ext>
            </a:extLst>
          </p:cNvPr>
          <p:cNvSpPr>
            <a:spLocks noGrp="1"/>
          </p:cNvSpPr>
          <p:nvPr>
            <p:ph type="title"/>
          </p:nvPr>
        </p:nvSpPr>
        <p:spPr>
          <a:xfrm>
            <a:off x="438539" y="41679"/>
            <a:ext cx="10515600" cy="1325563"/>
          </a:xfrm>
        </p:spPr>
        <p:txBody>
          <a:bodyPr>
            <a:normAutofit/>
          </a:bodyPr>
          <a:lstStyle/>
          <a:p>
            <a:r>
              <a:rPr lang="en-US" sz="4900" b="1" dirty="0"/>
              <a:t>Social Vulnerability Index (SVI)</a:t>
            </a:r>
            <a:endParaRPr lang="en-US" dirty="0"/>
          </a:p>
        </p:txBody>
      </p:sp>
      <p:sp>
        <p:nvSpPr>
          <p:cNvPr id="3" name="Content Placeholder 2">
            <a:extLst>
              <a:ext uri="{FF2B5EF4-FFF2-40B4-BE49-F238E27FC236}">
                <a16:creationId xmlns:a16="http://schemas.microsoft.com/office/drawing/2014/main" id="{C82E92DB-DF27-3CC1-5DDE-8650F0D59A91}"/>
              </a:ext>
            </a:extLst>
          </p:cNvPr>
          <p:cNvSpPr>
            <a:spLocks noGrp="1"/>
          </p:cNvSpPr>
          <p:nvPr>
            <p:ph idx="1"/>
          </p:nvPr>
        </p:nvSpPr>
        <p:spPr>
          <a:xfrm>
            <a:off x="838200" y="1797269"/>
            <a:ext cx="10515600" cy="4595648"/>
          </a:xfrm>
        </p:spPr>
        <p:txBody>
          <a:bodyPr/>
          <a:lstStyle/>
          <a:p>
            <a:pPr marL="0" indent="0">
              <a:buNone/>
            </a:pPr>
            <a:r>
              <a:rPr lang="en-US" b="0" i="0" u="sng" dirty="0">
                <a:solidFill>
                  <a:srgbClr val="000000"/>
                </a:solidFill>
                <a:effectLst/>
                <a:latin typeface="Arial" panose="020B0604020202020204" pitchFamily="34" charset="0"/>
              </a:rPr>
              <a:t>CDC/ATSDR Social Vulnerability Index:</a:t>
            </a:r>
          </a:p>
          <a:p>
            <a:pPr marL="0" indent="0">
              <a:buNone/>
            </a:pPr>
            <a:r>
              <a:rPr lang="en-US" sz="2400" b="0" i="0" u="none" strike="noStrike" dirty="0">
                <a:solidFill>
                  <a:srgbClr val="000000"/>
                </a:solidFill>
                <a:effectLst/>
                <a:latin typeface="Arial" panose="020B0604020202020204" pitchFamily="34" charset="0"/>
              </a:rPr>
              <a:t>Social vulnerability refers to the potential negative effects on communities caused by external stresses on human health. Such stresses include natural or human-caused disasters, or disease outbreaks. Reducing social vulnerability can decrease both human suffering and economic loss.</a:t>
            </a:r>
          </a:p>
          <a:p>
            <a:pPr marL="0" indent="0">
              <a:buNone/>
            </a:pPr>
            <a:endParaRPr lang="en-US" sz="2400" dirty="0">
              <a:effectLst/>
            </a:endParaRPr>
          </a:p>
          <a:p>
            <a:pPr marL="0" indent="0">
              <a:buNone/>
            </a:pPr>
            <a:r>
              <a:rPr lang="en-US" sz="1800" b="0" i="0" u="none" strike="noStrike" dirty="0">
                <a:solidFill>
                  <a:srgbClr val="000000"/>
                </a:solidFill>
                <a:effectLst/>
                <a:latin typeface="Arial" panose="020B0604020202020204" pitchFamily="34" charset="0"/>
                <a:hlinkClick r:id="rId5"/>
              </a:rPr>
              <a:t>https://www.atsdr.cdc.gov/placeandhealth/svi/interactive_map.html</a:t>
            </a:r>
            <a:endParaRPr lang="en-US" sz="1800" b="0" i="0" u="none" strike="noStrike" dirty="0">
              <a:solidFill>
                <a:srgbClr val="000000"/>
              </a:solidFill>
              <a:effectLst/>
              <a:latin typeface="Arial" panose="020B0604020202020204" pitchFamily="34" charset="0"/>
            </a:endParaRPr>
          </a:p>
          <a:p>
            <a:pPr marL="0" indent="0">
              <a:buNone/>
            </a:pPr>
            <a:endParaRPr lang="en-US" sz="1800" dirty="0">
              <a:solidFill>
                <a:srgbClr val="000000"/>
              </a:solidFill>
              <a:latin typeface="Arial" panose="020B0604020202020204" pitchFamily="34" charset="0"/>
            </a:endParaRPr>
          </a:p>
          <a:p>
            <a:pPr marL="0" indent="0" algn="ctr">
              <a:buNone/>
            </a:pPr>
            <a:r>
              <a:rPr lang="en-US" dirty="0">
                <a:solidFill>
                  <a:srgbClr val="000000"/>
                </a:solidFill>
                <a:latin typeface="Arial" panose="020B0604020202020204" pitchFamily="34" charset="0"/>
              </a:rPr>
              <a:t>Will be determined by the review panel for scoring</a:t>
            </a:r>
            <a:endParaRPr lang="en-US" sz="4000" dirty="0"/>
          </a:p>
        </p:txBody>
      </p:sp>
    </p:spTree>
    <p:custDataLst>
      <p:tags r:id="rId1"/>
    </p:custDataLst>
    <p:extLst>
      <p:ext uri="{BB962C8B-B14F-4D97-AF65-F5344CB8AC3E}">
        <p14:creationId xmlns:p14="http://schemas.microsoft.com/office/powerpoint/2010/main" val="11992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6" name="Picture 5" descr="A close-up of a pen and glasses&#10;&#10;Description automatically generated">
            <a:extLst>
              <a:ext uri="{FF2B5EF4-FFF2-40B4-BE49-F238E27FC236}">
                <a16:creationId xmlns:a16="http://schemas.microsoft.com/office/drawing/2014/main" id="{0A569C95-0C69-3A48-F5BF-D390B78D94C8}"/>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11021"/>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819923D-968E-B0F9-1D3A-F06EAE4E796A}"/>
              </a:ext>
            </a:extLst>
          </p:cNvPr>
          <p:cNvSpPr/>
          <p:nvPr/>
        </p:nvSpPr>
        <p:spPr>
          <a:xfrm>
            <a:off x="438539" y="1553854"/>
            <a:ext cx="11314922" cy="4933655"/>
          </a:xfrm>
          <a:prstGeom prst="roundRect">
            <a:avLst>
              <a:gd name="adj" fmla="val 10958"/>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FF71365-A7F8-A1C7-46B4-69F990B71D1E}"/>
              </a:ext>
            </a:extLst>
          </p:cNvPr>
          <p:cNvSpPr/>
          <p:nvPr/>
        </p:nvSpPr>
        <p:spPr>
          <a:xfrm>
            <a:off x="0" y="186612"/>
            <a:ext cx="12192000" cy="10356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A844D9-8454-1DE6-7923-824BD357B28D}"/>
              </a:ext>
            </a:extLst>
          </p:cNvPr>
          <p:cNvSpPr>
            <a:spLocks noGrp="1"/>
          </p:cNvSpPr>
          <p:nvPr>
            <p:ph type="title"/>
          </p:nvPr>
        </p:nvSpPr>
        <p:spPr>
          <a:xfrm>
            <a:off x="438539" y="41679"/>
            <a:ext cx="10515600" cy="1325563"/>
          </a:xfrm>
        </p:spPr>
        <p:txBody>
          <a:bodyPr>
            <a:normAutofit/>
          </a:bodyPr>
          <a:lstStyle/>
          <a:p>
            <a:r>
              <a:rPr lang="en-US" sz="4000" dirty="0">
                <a:solidFill>
                  <a:srgbClr val="000000"/>
                </a:solidFill>
                <a:latin typeface="Candara Light" panose="020E0502030303020204" pitchFamily="34" charset="0"/>
              </a:rPr>
              <a:t>Application Evaluation Criteria</a:t>
            </a:r>
            <a:endParaRPr lang="en-US" sz="4000" dirty="0">
              <a:latin typeface="Candara Light" panose="020E0502030303020204" pitchFamily="34" charset="0"/>
            </a:endParaRPr>
          </a:p>
        </p:txBody>
      </p:sp>
      <p:sp>
        <p:nvSpPr>
          <p:cNvPr id="3" name="Content Placeholder 2">
            <a:extLst>
              <a:ext uri="{FF2B5EF4-FFF2-40B4-BE49-F238E27FC236}">
                <a16:creationId xmlns:a16="http://schemas.microsoft.com/office/drawing/2014/main" id="{C82E92DB-DF27-3CC1-5DDE-8650F0D59A91}"/>
              </a:ext>
            </a:extLst>
          </p:cNvPr>
          <p:cNvSpPr>
            <a:spLocks noGrp="1"/>
          </p:cNvSpPr>
          <p:nvPr>
            <p:ph idx="1"/>
          </p:nvPr>
        </p:nvSpPr>
        <p:spPr>
          <a:xfrm>
            <a:off x="838200" y="1797269"/>
            <a:ext cx="10515600" cy="4595648"/>
          </a:xfrm>
        </p:spPr>
        <p:txBody>
          <a:bodyPr>
            <a:normAutofit fontScale="92500" lnSpcReduction="10000"/>
          </a:bodyPr>
          <a:lstStyle/>
          <a:p>
            <a:pPr marL="0" indent="0">
              <a:buNone/>
            </a:pPr>
            <a:r>
              <a:rPr lang="en-US" b="0" i="0" u="sng" dirty="0">
                <a:solidFill>
                  <a:srgbClr val="000000"/>
                </a:solidFill>
                <a:effectLst/>
                <a:latin typeface="Arial" panose="020B0604020202020204" pitchFamily="34" charset="0"/>
              </a:rPr>
              <a:t>Tier 1:</a:t>
            </a:r>
          </a:p>
          <a:p>
            <a:pPr marL="514350" indent="-514350">
              <a:buFont typeface="+mj-lt"/>
              <a:buAutoNum type="arabicPeriod"/>
            </a:pPr>
            <a:r>
              <a:rPr lang="en-US" b="0" i="0" u="none" strike="noStrike" baseline="0" dirty="0">
                <a:solidFill>
                  <a:srgbClr val="000000"/>
                </a:solidFill>
                <a:latin typeface="Calibri" panose="020F0502020204030204" pitchFamily="34" charset="0"/>
              </a:rPr>
              <a:t>Was the application submitted on time? </a:t>
            </a:r>
          </a:p>
          <a:p>
            <a:pPr marL="514350" indent="-514350">
              <a:buFont typeface="+mj-lt"/>
              <a:buAutoNum type="arabicPeriod"/>
            </a:pPr>
            <a:r>
              <a:rPr lang="en-US" b="0" i="0" u="none" strike="noStrike" baseline="0" dirty="0">
                <a:solidFill>
                  <a:srgbClr val="000000"/>
                </a:solidFill>
                <a:latin typeface="Calibri" panose="020F0502020204030204" pitchFamily="34" charset="0"/>
              </a:rPr>
              <a:t>Was the application submitted via E-Grants? </a:t>
            </a:r>
          </a:p>
          <a:p>
            <a:pPr marL="514350" indent="-514350">
              <a:buFont typeface="+mj-lt"/>
              <a:buAutoNum type="arabicPeriod"/>
            </a:pPr>
            <a:r>
              <a:rPr lang="en-US" b="0" i="0" u="none" strike="noStrike" baseline="0" dirty="0">
                <a:solidFill>
                  <a:srgbClr val="000000"/>
                </a:solidFill>
                <a:latin typeface="Calibri" panose="020F0502020204030204" pitchFamily="34" charset="0"/>
              </a:rPr>
              <a:t>Was the application complete, including the required Application Worksheet? The required Application Worksheet must be attached in E-Grants by the submission due date. </a:t>
            </a:r>
          </a:p>
          <a:p>
            <a:pPr marL="514350" indent="-514350">
              <a:buFont typeface="+mj-lt"/>
              <a:buAutoNum type="arabicPeriod"/>
            </a:pPr>
            <a:r>
              <a:rPr lang="en-US" b="0" i="0" u="none" strike="noStrike" baseline="0" dirty="0">
                <a:solidFill>
                  <a:srgbClr val="000000"/>
                </a:solidFill>
                <a:latin typeface="Calibri" panose="020F0502020204030204" pitchFamily="34" charset="0"/>
              </a:rPr>
              <a:t>Did the application meet all minimum eligibility requirements? </a:t>
            </a:r>
          </a:p>
          <a:p>
            <a:pPr marL="0" indent="0">
              <a:buNone/>
            </a:pPr>
            <a:endParaRPr lang="en-US" u="sng" dirty="0">
              <a:solidFill>
                <a:srgbClr val="000000"/>
              </a:solidFill>
              <a:latin typeface="Arial" panose="020B0604020202020204" pitchFamily="34" charset="0"/>
            </a:endParaRPr>
          </a:p>
          <a:p>
            <a:pPr marL="0" indent="0">
              <a:buNone/>
            </a:pPr>
            <a:r>
              <a:rPr lang="en-US" u="sng" dirty="0">
                <a:solidFill>
                  <a:srgbClr val="000000"/>
                </a:solidFill>
                <a:latin typeface="Arial" panose="020B0604020202020204" pitchFamily="34" charset="0"/>
              </a:rPr>
              <a:t>Tier 2:</a:t>
            </a:r>
            <a:r>
              <a:rPr lang="en-US" dirty="0">
                <a:solidFill>
                  <a:srgbClr val="000000"/>
                </a:solidFill>
                <a:latin typeface="Arial" panose="020B0604020202020204" pitchFamily="34" charset="0"/>
              </a:rPr>
              <a:t> </a:t>
            </a:r>
          </a:p>
          <a:p>
            <a:pPr marL="0" indent="0">
              <a:buNone/>
            </a:pPr>
            <a:r>
              <a:rPr lang="en-US" dirty="0">
                <a:solidFill>
                  <a:srgbClr val="000000"/>
                </a:solidFill>
                <a:latin typeface="Arial" panose="020B0604020202020204" pitchFamily="34" charset="0"/>
              </a:rPr>
              <a:t>Point system-Refer to page  13 in the RFA</a:t>
            </a:r>
          </a:p>
          <a:p>
            <a:pPr marL="0" indent="0">
              <a:buNone/>
            </a:pPr>
            <a:r>
              <a:rPr lang="en-US" sz="1800" b="0" i="0" u="none" strike="noStrike" baseline="0" dirty="0">
                <a:solidFill>
                  <a:srgbClr val="000000"/>
                </a:solidFill>
                <a:latin typeface="Calibri" panose="020F0502020204030204" pitchFamily="34" charset="0"/>
              </a:rPr>
              <a:t>	</a:t>
            </a:r>
          </a:p>
          <a:p>
            <a:pPr marL="0" indent="0">
              <a:buNone/>
            </a:pPr>
            <a:endParaRPr lang="en-US" dirty="0"/>
          </a:p>
        </p:txBody>
      </p:sp>
    </p:spTree>
    <p:custDataLst>
      <p:tags r:id="rId1"/>
    </p:custDataLst>
    <p:extLst>
      <p:ext uri="{BB962C8B-B14F-4D97-AF65-F5344CB8AC3E}">
        <p14:creationId xmlns:p14="http://schemas.microsoft.com/office/powerpoint/2010/main" val="1142463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3" name="Picture 2" descr="A close-up of a pen and glasses&#10;&#10;Description automatically generated">
            <a:extLst>
              <a:ext uri="{FF2B5EF4-FFF2-40B4-BE49-F238E27FC236}">
                <a16:creationId xmlns:a16="http://schemas.microsoft.com/office/drawing/2014/main" id="{CC016CFF-56DE-4769-2B00-8C21AC98821F}"/>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11021"/>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7B6B6966-0F4C-9D7C-7ED0-E5EEF83CA90B}"/>
              </a:ext>
            </a:extLst>
          </p:cNvPr>
          <p:cNvSpPr/>
          <p:nvPr/>
        </p:nvSpPr>
        <p:spPr>
          <a:xfrm>
            <a:off x="718457" y="2258008"/>
            <a:ext cx="10786188" cy="1810139"/>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C8625D-72B3-8A2D-65B5-BAE4E3450DF1}"/>
              </a:ext>
            </a:extLst>
          </p:cNvPr>
          <p:cNvSpPr>
            <a:spLocks noGrp="1"/>
          </p:cNvSpPr>
          <p:nvPr>
            <p:ph type="title"/>
          </p:nvPr>
        </p:nvSpPr>
        <p:spPr>
          <a:xfrm>
            <a:off x="838200" y="2500295"/>
            <a:ext cx="10515600" cy="1325563"/>
          </a:xfrm>
        </p:spPr>
        <p:txBody>
          <a:bodyPr>
            <a:normAutofit/>
          </a:bodyPr>
          <a:lstStyle/>
          <a:p>
            <a:pPr algn="ctr"/>
            <a:r>
              <a:rPr lang="en-US" sz="6000" b="1" dirty="0"/>
              <a:t>Questions &amp; Comments</a:t>
            </a:r>
          </a:p>
        </p:txBody>
      </p:sp>
    </p:spTree>
    <p:custDataLst>
      <p:tags r:id="rId1"/>
    </p:custDataLst>
    <p:extLst>
      <p:ext uri="{BB962C8B-B14F-4D97-AF65-F5344CB8AC3E}">
        <p14:creationId xmlns:p14="http://schemas.microsoft.com/office/powerpoint/2010/main" val="1609327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A08C9-02FE-FD71-A5BF-6237AEE9F8E9}"/>
              </a:ext>
            </a:extLst>
          </p:cNvPr>
          <p:cNvPicPr>
            <a:picLocks noChangeAspect="1"/>
          </p:cNvPicPr>
          <p:nvPr/>
        </p:nvPicPr>
        <p:blipFill>
          <a:blip r:embed="rId3"/>
          <a:stretch>
            <a:fillRect/>
          </a:stretch>
        </p:blipFill>
        <p:spPr>
          <a:xfrm>
            <a:off x="0" y="1276411"/>
            <a:ext cx="12192000" cy="5309215"/>
          </a:xfrm>
          <a:prstGeom prst="rect">
            <a:avLst/>
          </a:prstGeom>
        </p:spPr>
      </p:pic>
      <p:sp>
        <p:nvSpPr>
          <p:cNvPr id="6" name="Rectangle 5">
            <a:extLst>
              <a:ext uri="{FF2B5EF4-FFF2-40B4-BE49-F238E27FC236}">
                <a16:creationId xmlns:a16="http://schemas.microsoft.com/office/drawing/2014/main" id="{85F8BFC9-3EAF-2A30-2616-D612B9CAC847}"/>
              </a:ext>
            </a:extLst>
          </p:cNvPr>
          <p:cNvSpPr/>
          <p:nvPr/>
        </p:nvSpPr>
        <p:spPr>
          <a:xfrm>
            <a:off x="0" y="373224"/>
            <a:ext cx="12192000" cy="113833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DDDCE1-95E2-206D-8372-FB48F47D1640}"/>
              </a:ext>
            </a:extLst>
          </p:cNvPr>
          <p:cNvSpPr>
            <a:spLocks noGrp="1"/>
          </p:cNvSpPr>
          <p:nvPr>
            <p:ph type="title"/>
          </p:nvPr>
        </p:nvSpPr>
        <p:spPr>
          <a:xfrm>
            <a:off x="110412" y="457199"/>
            <a:ext cx="10515600" cy="998376"/>
          </a:xfrm>
        </p:spPr>
        <p:txBody>
          <a:bodyPr/>
          <a:lstStyle/>
          <a:p>
            <a:r>
              <a:rPr lang="en-US" b="1" dirty="0"/>
              <a:t>Information can be found at:</a:t>
            </a:r>
          </a:p>
        </p:txBody>
      </p:sp>
      <p:sp>
        <p:nvSpPr>
          <p:cNvPr id="7" name="Rectangle: Rounded Corners 6">
            <a:extLst>
              <a:ext uri="{FF2B5EF4-FFF2-40B4-BE49-F238E27FC236}">
                <a16:creationId xmlns:a16="http://schemas.microsoft.com/office/drawing/2014/main" id="{F19A5323-8835-D8D9-6CDC-20647DD6D78B}"/>
              </a:ext>
            </a:extLst>
          </p:cNvPr>
          <p:cNvSpPr/>
          <p:nvPr/>
        </p:nvSpPr>
        <p:spPr>
          <a:xfrm>
            <a:off x="110412" y="3090642"/>
            <a:ext cx="7649405" cy="2235355"/>
          </a:xfrm>
          <a:prstGeom prst="roundRect">
            <a:avLst>
              <a:gd name="adj" fmla="val 12009"/>
            </a:avLst>
          </a:prstGeom>
          <a:solidFill>
            <a:schemeClr val="bg1">
              <a:alpha val="94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126EC58-B249-CD06-8147-142A0B56040E}"/>
              </a:ext>
            </a:extLst>
          </p:cNvPr>
          <p:cNvSpPr/>
          <p:nvPr/>
        </p:nvSpPr>
        <p:spPr>
          <a:xfrm>
            <a:off x="8697358" y="457199"/>
            <a:ext cx="3970018" cy="6128427"/>
          </a:xfrm>
          <a:prstGeom prst="roundRect">
            <a:avLst>
              <a:gd name="adj" fmla="val 5043"/>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254A693-73AB-616C-B55C-7FDE11B2407E}"/>
              </a:ext>
            </a:extLst>
          </p:cNvPr>
          <p:cNvSpPr>
            <a:spLocks noGrp="1"/>
          </p:cNvSpPr>
          <p:nvPr>
            <p:ph idx="1"/>
          </p:nvPr>
        </p:nvSpPr>
        <p:spPr>
          <a:xfrm>
            <a:off x="223832" y="3150660"/>
            <a:ext cx="7526852" cy="2645164"/>
          </a:xfrm>
        </p:spPr>
        <p:txBody>
          <a:bodyPr>
            <a:normAutofit/>
          </a:bodyPr>
          <a:lstStyle/>
          <a:p>
            <a:r>
              <a:rPr lang="en-US" dirty="0"/>
              <a:t>Questions about the grant: Grant.Info@dhses.ny.gov</a:t>
            </a:r>
          </a:p>
          <a:p>
            <a:endParaRPr lang="en-US" sz="800" dirty="0"/>
          </a:p>
          <a:p>
            <a:r>
              <a:rPr lang="en-US" dirty="0"/>
              <a:t>A recording of this webinar will be posted on the AFDSNY website</a:t>
            </a:r>
          </a:p>
        </p:txBody>
      </p:sp>
      <p:pic>
        <p:nvPicPr>
          <p:cNvPr id="8" name="Picture 7" descr="A qr code with a blue and yellow logo&#10;&#10;Description automatically generated">
            <a:extLst>
              <a:ext uri="{FF2B5EF4-FFF2-40B4-BE49-F238E27FC236}">
                <a16:creationId xmlns:a16="http://schemas.microsoft.com/office/drawing/2014/main" id="{41CB7B7B-7D74-695C-F878-C2A10531E1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9019" y="1378425"/>
            <a:ext cx="2557100" cy="4328318"/>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23E4E768-4B75-2BE5-3FA9-8AC0155E7053}"/>
              </a:ext>
            </a:extLst>
          </p:cNvPr>
          <p:cNvSpPr txBox="1"/>
          <p:nvPr/>
        </p:nvSpPr>
        <p:spPr>
          <a:xfrm>
            <a:off x="8873551" y="5795824"/>
            <a:ext cx="3208037" cy="923330"/>
          </a:xfrm>
          <a:prstGeom prst="rect">
            <a:avLst/>
          </a:prstGeom>
          <a:noFill/>
        </p:spPr>
        <p:txBody>
          <a:bodyPr wrap="square">
            <a:spAutoFit/>
          </a:bodyPr>
          <a:lstStyle/>
          <a:p>
            <a:r>
              <a:rPr lang="en-US" dirty="0">
                <a:hlinkClick r:id="rId5"/>
              </a:rPr>
              <a:t>https://www.dhses.ny.gov/state-funded-programs</a:t>
            </a:r>
            <a:endParaRPr lang="en-US" dirty="0"/>
          </a:p>
          <a:p>
            <a:endParaRPr lang="en-US" dirty="0"/>
          </a:p>
        </p:txBody>
      </p:sp>
      <p:sp>
        <p:nvSpPr>
          <p:cNvPr id="12" name="TextBox 11">
            <a:extLst>
              <a:ext uri="{FF2B5EF4-FFF2-40B4-BE49-F238E27FC236}">
                <a16:creationId xmlns:a16="http://schemas.microsoft.com/office/drawing/2014/main" id="{A4C19309-5F0E-CA15-2F97-EB7F434405AA}"/>
              </a:ext>
            </a:extLst>
          </p:cNvPr>
          <p:cNvSpPr txBox="1"/>
          <p:nvPr/>
        </p:nvSpPr>
        <p:spPr>
          <a:xfrm>
            <a:off x="8763139" y="565281"/>
            <a:ext cx="3318449" cy="707886"/>
          </a:xfrm>
          <a:prstGeom prst="rect">
            <a:avLst/>
          </a:prstGeom>
          <a:noFill/>
        </p:spPr>
        <p:txBody>
          <a:bodyPr wrap="square" rtlCol="0">
            <a:spAutoFit/>
          </a:bodyPr>
          <a:lstStyle/>
          <a:p>
            <a:pPr algn="ctr"/>
            <a:r>
              <a:rPr lang="en-US" sz="2000" b="1" dirty="0"/>
              <a:t>Visit this website by scanning the QR Code! </a:t>
            </a:r>
          </a:p>
        </p:txBody>
      </p:sp>
    </p:spTree>
    <p:custDataLst>
      <p:tags r:id="rId1"/>
    </p:custDataLst>
    <p:extLst>
      <p:ext uri="{BB962C8B-B14F-4D97-AF65-F5344CB8AC3E}">
        <p14:creationId xmlns:p14="http://schemas.microsoft.com/office/powerpoint/2010/main" val="1422869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425206-0ECA-5A87-0ED3-A15BD72245CD}"/>
              </a:ext>
            </a:extLst>
          </p:cNvPr>
          <p:cNvSpPr/>
          <p:nvPr/>
        </p:nvSpPr>
        <p:spPr>
          <a:xfrm>
            <a:off x="654341" y="1065402"/>
            <a:ext cx="5176007" cy="57925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qr code with a logo&#10;&#10;Description automatically generated">
            <a:extLst>
              <a:ext uri="{FF2B5EF4-FFF2-40B4-BE49-F238E27FC236}">
                <a16:creationId xmlns:a16="http://schemas.microsoft.com/office/drawing/2014/main" id="{E6888A3B-5D90-4C48-A04D-637D06A7B1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994" y="1533909"/>
            <a:ext cx="4131260" cy="4757834"/>
          </a:xfrm>
          <a:prstGeom prst="rect">
            <a:avLst/>
          </a:prstGeom>
        </p:spPr>
      </p:pic>
      <p:sp>
        <p:nvSpPr>
          <p:cNvPr id="7" name="Rectangle: Rounded Corners 6">
            <a:extLst>
              <a:ext uri="{FF2B5EF4-FFF2-40B4-BE49-F238E27FC236}">
                <a16:creationId xmlns:a16="http://schemas.microsoft.com/office/drawing/2014/main" id="{A73BA21D-0D07-A3D8-D0D6-B658952233D2}"/>
              </a:ext>
            </a:extLst>
          </p:cNvPr>
          <p:cNvSpPr/>
          <p:nvPr/>
        </p:nvSpPr>
        <p:spPr>
          <a:xfrm>
            <a:off x="654341" y="302004"/>
            <a:ext cx="5176007" cy="1064125"/>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Scan Here for a copy of the               Request for Applications</a:t>
            </a:r>
          </a:p>
        </p:txBody>
      </p:sp>
      <p:sp>
        <p:nvSpPr>
          <p:cNvPr id="8" name="Rectangle: Rounded Corners 7">
            <a:extLst>
              <a:ext uri="{FF2B5EF4-FFF2-40B4-BE49-F238E27FC236}">
                <a16:creationId xmlns:a16="http://schemas.microsoft.com/office/drawing/2014/main" id="{635AF6C9-9092-3335-7986-FEC6C0B0191A}"/>
              </a:ext>
            </a:extLst>
          </p:cNvPr>
          <p:cNvSpPr/>
          <p:nvPr/>
        </p:nvSpPr>
        <p:spPr>
          <a:xfrm>
            <a:off x="6221338" y="1366129"/>
            <a:ext cx="5563312" cy="4427920"/>
          </a:xfrm>
          <a:prstGeom prst="roundRect">
            <a:avLst>
              <a:gd name="adj" fmla="val 101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675C886-08B2-992A-8333-6CAE85421F43}"/>
              </a:ext>
            </a:extLst>
          </p:cNvPr>
          <p:cNvSpPr txBox="1"/>
          <p:nvPr/>
        </p:nvSpPr>
        <p:spPr>
          <a:xfrm>
            <a:off x="6426437" y="2425927"/>
            <a:ext cx="5111222" cy="2308324"/>
          </a:xfrm>
          <a:prstGeom prst="rect">
            <a:avLst/>
          </a:prstGeom>
          <a:noFill/>
        </p:spPr>
        <p:txBody>
          <a:bodyPr wrap="square" rtlCol="0">
            <a:spAutoFit/>
          </a:bodyPr>
          <a:lstStyle/>
          <a:p>
            <a:pPr algn="ctr"/>
            <a:r>
              <a:rPr lang="en-US" sz="2400" dirty="0"/>
              <a:t>Copies of this document, the FAQ’s as well as the Fire Application Worksheet will be emailed out to all participants following this webinar! </a:t>
            </a:r>
          </a:p>
          <a:p>
            <a:pPr algn="ctr"/>
            <a:endParaRPr lang="en-US" sz="2400" dirty="0"/>
          </a:p>
          <a:p>
            <a:pPr algn="ctr"/>
            <a:r>
              <a:rPr lang="en-US" sz="2400" dirty="0"/>
              <a:t>Please watch for our email! </a:t>
            </a:r>
          </a:p>
        </p:txBody>
      </p:sp>
    </p:spTree>
    <p:custDataLst>
      <p:tags r:id="rId1"/>
    </p:custDataLst>
    <p:extLst>
      <p:ext uri="{BB962C8B-B14F-4D97-AF65-F5344CB8AC3E}">
        <p14:creationId xmlns:p14="http://schemas.microsoft.com/office/powerpoint/2010/main" val="1478262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28A4D2-E84D-3C42-5C7A-0A67A29BE425}"/>
              </a:ext>
            </a:extLst>
          </p:cNvPr>
          <p:cNvPicPr>
            <a:picLocks noChangeAspect="1"/>
          </p:cNvPicPr>
          <p:nvPr/>
        </p:nvPicPr>
        <p:blipFill>
          <a:blip r:embed="rId3"/>
          <a:stretch>
            <a:fillRect/>
          </a:stretch>
        </p:blipFill>
        <p:spPr>
          <a:xfrm>
            <a:off x="0" y="0"/>
            <a:ext cx="12192000" cy="2681153"/>
          </a:xfrm>
          <a:prstGeom prst="rect">
            <a:avLst/>
          </a:prstGeom>
        </p:spPr>
      </p:pic>
      <p:sp>
        <p:nvSpPr>
          <p:cNvPr id="5" name="Rectangle 4">
            <a:extLst>
              <a:ext uri="{FF2B5EF4-FFF2-40B4-BE49-F238E27FC236}">
                <a16:creationId xmlns:a16="http://schemas.microsoft.com/office/drawing/2014/main" id="{E214D919-BE36-1FAC-9E25-1C02718C7CD8}"/>
              </a:ext>
            </a:extLst>
          </p:cNvPr>
          <p:cNvSpPr/>
          <p:nvPr/>
        </p:nvSpPr>
        <p:spPr>
          <a:xfrm>
            <a:off x="0" y="2681153"/>
            <a:ext cx="12192000" cy="612553"/>
          </a:xfrm>
          <a:prstGeom prst="rect">
            <a:avLst/>
          </a:prstGeom>
          <a:solidFill>
            <a:srgbClr val="90CA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472821-1C6A-00A0-4617-94E85B2EFCE5}"/>
              </a:ext>
            </a:extLst>
          </p:cNvPr>
          <p:cNvSpPr>
            <a:spLocks noGrp="1"/>
          </p:cNvSpPr>
          <p:nvPr>
            <p:ph type="title"/>
          </p:nvPr>
        </p:nvSpPr>
        <p:spPr>
          <a:xfrm>
            <a:off x="278364" y="2234067"/>
            <a:ext cx="10515600" cy="1325563"/>
          </a:xfrm>
        </p:spPr>
        <p:txBody>
          <a:bodyPr/>
          <a:lstStyle/>
          <a:p>
            <a:r>
              <a:rPr lang="en-US" b="1" dirty="0"/>
              <a:t>Upcoming AFDSNY Events:</a:t>
            </a:r>
          </a:p>
        </p:txBody>
      </p:sp>
      <p:sp>
        <p:nvSpPr>
          <p:cNvPr id="6" name="Rectangle: Rounded Corners 5">
            <a:extLst>
              <a:ext uri="{FF2B5EF4-FFF2-40B4-BE49-F238E27FC236}">
                <a16:creationId xmlns:a16="http://schemas.microsoft.com/office/drawing/2014/main" id="{2710BBF5-6A15-EAF6-7502-6A56FECBEC71}"/>
              </a:ext>
            </a:extLst>
          </p:cNvPr>
          <p:cNvSpPr/>
          <p:nvPr/>
        </p:nvSpPr>
        <p:spPr>
          <a:xfrm>
            <a:off x="410547" y="3559630"/>
            <a:ext cx="11318033" cy="3083766"/>
          </a:xfrm>
          <a:prstGeom prst="roundRect">
            <a:avLst>
              <a:gd name="adj" fmla="val 970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10A9123-7E28-88A1-64ED-8B5A669DA7CF}"/>
              </a:ext>
            </a:extLst>
          </p:cNvPr>
          <p:cNvSpPr txBox="1"/>
          <p:nvPr/>
        </p:nvSpPr>
        <p:spPr>
          <a:xfrm>
            <a:off x="622738" y="3559630"/>
            <a:ext cx="11012214" cy="3416320"/>
          </a:xfrm>
          <a:prstGeom prst="rect">
            <a:avLst/>
          </a:prstGeom>
          <a:noFill/>
        </p:spPr>
        <p:txBody>
          <a:bodyPr wrap="square" rtlCol="0">
            <a:spAutoFit/>
          </a:bodyPr>
          <a:lstStyle/>
          <a:p>
            <a:pPr marL="285750" indent="-285750">
              <a:buFont typeface="Arial" panose="020B0604020202020204" pitchFamily="34" charset="0"/>
              <a:buChar char="•"/>
            </a:pPr>
            <a:r>
              <a:rPr lang="en-US" b="1" dirty="0"/>
              <a:t>In-Person Commissioner : See website for details/dates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Regional Trainings upon request</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AFDSNY Mini Summit: April 26 &amp; 27</a:t>
            </a:r>
            <a:r>
              <a:rPr lang="en-US" b="1" baseline="30000" dirty="0"/>
              <a:t>th</a:t>
            </a:r>
            <a:r>
              <a:rPr lang="en-US" b="1" dirty="0"/>
              <a:t> Sonesta White Plains Downtown</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Mini Summit Western, NY- Details coming soon.</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Save the Date! Annual Meeting</a:t>
            </a:r>
          </a:p>
          <a:p>
            <a:r>
              <a:rPr lang="en-US" b="1" dirty="0"/>
              <a:t>	October 20 - 23, 2024 Turning Stone Resort &amp; Casino Details coming soon</a:t>
            </a:r>
          </a:p>
          <a:p>
            <a:endParaRPr lang="en-US" b="1" dirty="0"/>
          </a:p>
          <a:p>
            <a:endParaRPr lang="en-US" b="1" dirty="0"/>
          </a:p>
        </p:txBody>
      </p:sp>
    </p:spTree>
    <p:custDataLst>
      <p:tags r:id="rId1"/>
    </p:custDataLst>
    <p:extLst>
      <p:ext uri="{BB962C8B-B14F-4D97-AF65-F5344CB8AC3E}">
        <p14:creationId xmlns:p14="http://schemas.microsoft.com/office/powerpoint/2010/main" val="2477408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up Of Coffee On Top Of Coffee Beans">
            <a:hlinkClick r:id="" action="ppaction://media"/>
            <a:extLst>
              <a:ext uri="{FF2B5EF4-FFF2-40B4-BE49-F238E27FC236}">
                <a16:creationId xmlns:a16="http://schemas.microsoft.com/office/drawing/2014/main" id="{9F736EB9-E85C-40B0-A89D-A450F0A7126C}"/>
              </a:ext>
            </a:extLst>
          </p:cNvPr>
          <p:cNvPicPr>
            <a:picLocks noChangeAspect="1"/>
          </p:cNvPicPr>
          <p:nvPr>
            <a:videoFile r:link="rId3"/>
            <p:extLst>
              <p:ext uri="{DAA4B4D4-6D71-4841-9C94-3DE7FCFB9230}">
                <p14:media xmlns:p14="http://schemas.microsoft.com/office/powerpoint/2010/main" r:embed="rId2"/>
              </p:ext>
            </p:extLst>
          </p:nvPr>
        </p:nvPicPr>
        <p:blipFill>
          <a:blip r:embed="rId5">
            <a:duotone>
              <a:prstClr val="black"/>
              <a:schemeClr val="tx2">
                <a:tint val="45000"/>
                <a:satMod val="400000"/>
              </a:schemeClr>
            </a:duotone>
          </a:blip>
          <a:stretch>
            <a:fillRect/>
          </a:stretch>
        </p:blipFill>
        <p:spPr>
          <a:xfrm>
            <a:off x="0" y="0"/>
            <a:ext cx="12192000" cy="6406776"/>
          </a:xfrm>
          <a:prstGeom prst="rect">
            <a:avLst/>
          </a:prstGeom>
        </p:spPr>
      </p:pic>
      <p:sp>
        <p:nvSpPr>
          <p:cNvPr id="8" name="Rectangle 7">
            <a:extLst>
              <a:ext uri="{FF2B5EF4-FFF2-40B4-BE49-F238E27FC236}">
                <a16:creationId xmlns:a16="http://schemas.microsoft.com/office/drawing/2014/main" id="{981EA538-F990-4E05-8145-183D023293DD}"/>
              </a:ext>
            </a:extLst>
          </p:cNvPr>
          <p:cNvSpPr/>
          <p:nvPr/>
        </p:nvSpPr>
        <p:spPr>
          <a:xfrm>
            <a:off x="0" y="3808071"/>
            <a:ext cx="12192000" cy="2438400"/>
          </a:xfrm>
          <a:prstGeom prst="rect">
            <a:avLst/>
          </a:prstGeom>
          <a:solidFill>
            <a:srgbClr val="C0000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54DF2-5373-42AE-9988-BE714F545914}"/>
              </a:ext>
            </a:extLst>
          </p:cNvPr>
          <p:cNvSpPr/>
          <p:nvPr/>
        </p:nvSpPr>
        <p:spPr>
          <a:xfrm>
            <a:off x="0" y="6246470"/>
            <a:ext cx="12192000" cy="611529"/>
          </a:xfrm>
          <a:prstGeom prst="rect">
            <a:avLst/>
          </a:prstGeom>
          <a:solidFill>
            <a:srgbClr val="001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8DC1E22-EC08-41DF-971C-8935478C6778}"/>
              </a:ext>
            </a:extLst>
          </p:cNvPr>
          <p:cNvSpPr/>
          <p:nvPr/>
        </p:nvSpPr>
        <p:spPr>
          <a:xfrm>
            <a:off x="-39329" y="3966389"/>
            <a:ext cx="12270658" cy="2121763"/>
          </a:xfrm>
          <a:prstGeom prst="rect">
            <a:avLst/>
          </a:prstGeom>
          <a:gradFill flip="none" rotWithShape="1">
            <a:gsLst>
              <a:gs pos="0">
                <a:schemeClr val="bg1"/>
              </a:gs>
              <a:gs pos="50000">
                <a:schemeClr val="bg1">
                  <a:alpha val="72000"/>
                </a:schemeClr>
              </a:gs>
              <a:gs pos="100000">
                <a:schemeClr val="bg1">
                  <a:shade val="100000"/>
                  <a:satMod val="115000"/>
                  <a:alpha val="0"/>
                </a:schemeClr>
              </a:gs>
            </a:gsLst>
            <a:lin ang="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Logo&#10;&#10;Description automatically generated with low confidence">
            <a:extLst>
              <a:ext uri="{FF2B5EF4-FFF2-40B4-BE49-F238E27FC236}">
                <a16:creationId xmlns:a16="http://schemas.microsoft.com/office/drawing/2014/main" id="{3FCE24CB-7B1C-4E54-9048-5FABBA965C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906" y="2977777"/>
            <a:ext cx="3402628" cy="3661455"/>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6361F9DA-E56E-4029-9DB4-03AB2CEE501C}"/>
              </a:ext>
            </a:extLst>
          </p:cNvPr>
          <p:cNvSpPr txBox="1"/>
          <p:nvPr/>
        </p:nvSpPr>
        <p:spPr>
          <a:xfrm>
            <a:off x="4139381" y="4076379"/>
            <a:ext cx="551589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1642"/>
                </a:solidFill>
                <a:effectLst/>
                <a:uLnTx/>
                <a:uFillTx/>
                <a:latin typeface="Calibri" panose="020F0502020204030204"/>
                <a:ea typeface="+mn-ea"/>
                <a:cs typeface="+mn-cs"/>
              </a:rPr>
              <a:t>Association of Fire Districts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1642"/>
                </a:solidFill>
                <a:effectLst/>
                <a:uLnTx/>
                <a:uFillTx/>
                <a:latin typeface="Calibri" panose="020F0502020204030204"/>
                <a:ea typeface="+mn-ea"/>
                <a:cs typeface="+mn-cs"/>
              </a:rPr>
              <a:t>Of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1642"/>
                </a:solidFill>
                <a:effectLst/>
                <a:uLnTx/>
                <a:uFillTx/>
                <a:latin typeface="Calibri" panose="020F0502020204030204"/>
                <a:ea typeface="+mn-ea"/>
                <a:cs typeface="+mn-cs"/>
              </a:rPr>
              <a:t>State of New York</a:t>
            </a:r>
          </a:p>
        </p:txBody>
      </p:sp>
      <p:sp>
        <p:nvSpPr>
          <p:cNvPr id="11" name="TextBox 10">
            <a:extLst>
              <a:ext uri="{FF2B5EF4-FFF2-40B4-BE49-F238E27FC236}">
                <a16:creationId xmlns:a16="http://schemas.microsoft.com/office/drawing/2014/main" id="{3DA1B2BD-1338-43AD-A44D-E72B4C182169}"/>
              </a:ext>
            </a:extLst>
          </p:cNvPr>
          <p:cNvSpPr txBox="1"/>
          <p:nvPr/>
        </p:nvSpPr>
        <p:spPr>
          <a:xfrm>
            <a:off x="1976284" y="6245852"/>
            <a:ext cx="945404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info@afdsny.org</a:t>
            </a: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	                     800-520-9594</a:t>
            </a:r>
          </a:p>
        </p:txBody>
      </p:sp>
      <p:pic>
        <p:nvPicPr>
          <p:cNvPr id="13" name="Picture 12" descr="Logo&#10;&#10;Description automatically generated">
            <a:extLst>
              <a:ext uri="{FF2B5EF4-FFF2-40B4-BE49-F238E27FC236}">
                <a16:creationId xmlns:a16="http://schemas.microsoft.com/office/drawing/2014/main" id="{74EC3F34-6EC2-4E1E-A7E6-5D1B173A67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71587" y="-92380"/>
            <a:ext cx="2782533" cy="1286921"/>
          </a:xfrm>
          <a:prstGeom prst="rect">
            <a:avLst/>
          </a:prstGeom>
        </p:spPr>
      </p:pic>
      <p:sp>
        <p:nvSpPr>
          <p:cNvPr id="14" name="TextBox 13">
            <a:extLst>
              <a:ext uri="{FF2B5EF4-FFF2-40B4-BE49-F238E27FC236}">
                <a16:creationId xmlns:a16="http://schemas.microsoft.com/office/drawing/2014/main" id="{38E86844-D9D4-4622-ABBC-CBC7364A3339}"/>
              </a:ext>
            </a:extLst>
          </p:cNvPr>
          <p:cNvSpPr txBox="1"/>
          <p:nvPr/>
        </p:nvSpPr>
        <p:spPr>
          <a:xfrm>
            <a:off x="-71117" y="1194541"/>
            <a:ext cx="123342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C000"/>
                </a:solidFill>
                <a:effectLst/>
                <a:uLnTx/>
                <a:uFillTx/>
                <a:latin typeface="Arial Black" panose="020B0A04020102020204" pitchFamily="34" charset="0"/>
                <a:ea typeface="+mn-ea"/>
                <a:cs typeface="+mn-cs"/>
              </a:rPr>
              <a:t>Coffee With Commissioners</a:t>
            </a:r>
          </a:p>
        </p:txBody>
      </p:sp>
    </p:spTree>
    <p:custDataLst>
      <p:tags r:id="rId1"/>
    </p:custDataLst>
    <p:extLst>
      <p:ext uri="{BB962C8B-B14F-4D97-AF65-F5344CB8AC3E}">
        <p14:creationId xmlns:p14="http://schemas.microsoft.com/office/powerpoint/2010/main" val="208617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8A5162-FD92-25FB-AECA-4EA2E0244271}"/>
              </a:ext>
            </a:extLst>
          </p:cNvPr>
          <p:cNvSpPr>
            <a:spLocks noGrp="1"/>
          </p:cNvSpPr>
          <p:nvPr>
            <p:ph type="ctrTitle"/>
          </p:nvPr>
        </p:nvSpPr>
        <p:spPr>
          <a:xfrm>
            <a:off x="199053" y="-195944"/>
            <a:ext cx="9144000" cy="1334278"/>
          </a:xfrm>
        </p:spPr>
        <p:txBody>
          <a:bodyPr>
            <a:normAutofit/>
          </a:bodyPr>
          <a:lstStyle/>
          <a:p>
            <a:pPr algn="l"/>
            <a:r>
              <a:rPr lang="en-US" sz="6600" b="1" dirty="0">
                <a:solidFill>
                  <a:schemeClr val="bg1"/>
                </a:solidFill>
              </a:rPr>
              <a:t>Today’s Panel:</a:t>
            </a:r>
          </a:p>
        </p:txBody>
      </p:sp>
      <p:sp>
        <p:nvSpPr>
          <p:cNvPr id="5" name="Rectangle 4">
            <a:extLst>
              <a:ext uri="{FF2B5EF4-FFF2-40B4-BE49-F238E27FC236}">
                <a16:creationId xmlns:a16="http://schemas.microsoft.com/office/drawing/2014/main" id="{ABF50400-74E2-9359-ECA5-934C60DBFE6D}"/>
              </a:ext>
            </a:extLst>
          </p:cNvPr>
          <p:cNvSpPr/>
          <p:nvPr/>
        </p:nvSpPr>
        <p:spPr>
          <a:xfrm>
            <a:off x="0" y="1259633"/>
            <a:ext cx="12192000" cy="52904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78AD490-2D3C-24FE-970E-8748CCA23661}"/>
              </a:ext>
            </a:extLst>
          </p:cNvPr>
          <p:cNvSpPr/>
          <p:nvPr/>
        </p:nvSpPr>
        <p:spPr>
          <a:xfrm>
            <a:off x="0" y="1351384"/>
            <a:ext cx="12192000" cy="5124062"/>
          </a:xfrm>
          <a:prstGeom prst="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AA8B56D1-C862-E404-103C-C0402EB57AF0}"/>
              </a:ext>
            </a:extLst>
          </p:cNvPr>
          <p:cNvSpPr/>
          <p:nvPr/>
        </p:nvSpPr>
        <p:spPr>
          <a:xfrm>
            <a:off x="510074" y="1707501"/>
            <a:ext cx="3243943" cy="3088433"/>
          </a:xfrm>
          <a:prstGeom prst="roundRect">
            <a:avLst/>
          </a:prstGeom>
          <a:blipFill>
            <a:blip r:embed="rId3"/>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A4CB7751-96FA-9ABD-1204-03E324C50C84}"/>
              </a:ext>
            </a:extLst>
          </p:cNvPr>
          <p:cNvSpPr/>
          <p:nvPr/>
        </p:nvSpPr>
        <p:spPr>
          <a:xfrm>
            <a:off x="4442927" y="1758819"/>
            <a:ext cx="3243943" cy="3088433"/>
          </a:xfrm>
          <a:prstGeom prst="roundRect">
            <a:avLst/>
          </a:prstGeom>
          <a:blipFill>
            <a:blip r:embed="rId4"/>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74676ABC-6EC2-50A7-1733-50277DB82B1F}"/>
              </a:ext>
            </a:extLst>
          </p:cNvPr>
          <p:cNvSpPr/>
          <p:nvPr/>
        </p:nvSpPr>
        <p:spPr>
          <a:xfrm>
            <a:off x="8375780" y="1758820"/>
            <a:ext cx="3243943" cy="3088433"/>
          </a:xfrm>
          <a:prstGeom prst="roundRect">
            <a:avLst/>
          </a:prstGeom>
          <a:blipFill>
            <a:blip r:embed="rId5"/>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E01491B-DD7D-C6C6-66CB-039670EB9BB8}"/>
              </a:ext>
            </a:extLst>
          </p:cNvPr>
          <p:cNvSpPr/>
          <p:nvPr/>
        </p:nvSpPr>
        <p:spPr>
          <a:xfrm>
            <a:off x="0" y="5197151"/>
            <a:ext cx="12192000" cy="849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BDB93B0-FC7F-D697-8062-42C4AEE7A378}"/>
              </a:ext>
            </a:extLst>
          </p:cNvPr>
          <p:cNvSpPr txBox="1"/>
          <p:nvPr/>
        </p:nvSpPr>
        <p:spPr>
          <a:xfrm>
            <a:off x="510074" y="5369768"/>
            <a:ext cx="3110204" cy="461665"/>
          </a:xfrm>
          <a:prstGeom prst="rect">
            <a:avLst/>
          </a:prstGeom>
          <a:noFill/>
        </p:spPr>
        <p:txBody>
          <a:bodyPr wrap="square" rtlCol="0">
            <a:spAutoFit/>
          </a:bodyPr>
          <a:lstStyle/>
          <a:p>
            <a:pPr algn="ctr"/>
            <a:r>
              <a:rPr lang="en-US" sz="2400" dirty="0"/>
              <a:t>Jill Holland</a:t>
            </a:r>
          </a:p>
        </p:txBody>
      </p:sp>
      <p:sp>
        <p:nvSpPr>
          <p:cNvPr id="12" name="TextBox 11">
            <a:extLst>
              <a:ext uri="{FF2B5EF4-FFF2-40B4-BE49-F238E27FC236}">
                <a16:creationId xmlns:a16="http://schemas.microsoft.com/office/drawing/2014/main" id="{CA9C147F-BDEC-76B0-E395-2322A3D8B553}"/>
              </a:ext>
            </a:extLst>
          </p:cNvPr>
          <p:cNvSpPr txBox="1"/>
          <p:nvPr/>
        </p:nvSpPr>
        <p:spPr>
          <a:xfrm>
            <a:off x="4576666" y="5367534"/>
            <a:ext cx="3110204" cy="461665"/>
          </a:xfrm>
          <a:prstGeom prst="rect">
            <a:avLst/>
          </a:prstGeom>
          <a:noFill/>
        </p:spPr>
        <p:txBody>
          <a:bodyPr wrap="square" rtlCol="0">
            <a:spAutoFit/>
          </a:bodyPr>
          <a:lstStyle/>
          <a:p>
            <a:pPr algn="ctr"/>
            <a:r>
              <a:rPr lang="en-US" sz="2400" dirty="0"/>
              <a:t>Rudy Sunderman</a:t>
            </a:r>
          </a:p>
        </p:txBody>
      </p:sp>
      <p:sp>
        <p:nvSpPr>
          <p:cNvPr id="13" name="TextBox 12">
            <a:extLst>
              <a:ext uri="{FF2B5EF4-FFF2-40B4-BE49-F238E27FC236}">
                <a16:creationId xmlns:a16="http://schemas.microsoft.com/office/drawing/2014/main" id="{86037CE2-5760-97FE-3C60-BDFB79C6E3FB}"/>
              </a:ext>
            </a:extLst>
          </p:cNvPr>
          <p:cNvSpPr txBox="1"/>
          <p:nvPr/>
        </p:nvSpPr>
        <p:spPr>
          <a:xfrm>
            <a:off x="8643258" y="5367534"/>
            <a:ext cx="3110204" cy="461665"/>
          </a:xfrm>
          <a:prstGeom prst="rect">
            <a:avLst/>
          </a:prstGeom>
          <a:noFill/>
        </p:spPr>
        <p:txBody>
          <a:bodyPr wrap="square" rtlCol="0">
            <a:spAutoFit/>
          </a:bodyPr>
          <a:lstStyle/>
          <a:p>
            <a:pPr algn="ctr"/>
            <a:r>
              <a:rPr lang="en-US" sz="2400" dirty="0"/>
              <a:t>Joe Frank</a:t>
            </a:r>
          </a:p>
        </p:txBody>
      </p:sp>
    </p:spTree>
    <p:custDataLst>
      <p:tags r:id="rId1"/>
    </p:custDataLst>
    <p:extLst>
      <p:ext uri="{BB962C8B-B14F-4D97-AF65-F5344CB8AC3E}">
        <p14:creationId xmlns:p14="http://schemas.microsoft.com/office/powerpoint/2010/main" val="882684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descr="A close-up of a pen and glasses&#10;&#10;Description automatically generated">
            <a:extLst>
              <a:ext uri="{FF2B5EF4-FFF2-40B4-BE49-F238E27FC236}">
                <a16:creationId xmlns:a16="http://schemas.microsoft.com/office/drawing/2014/main" id="{3CCC17F3-DBD2-A46D-EACD-846845AEC3EC}"/>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11021"/>
          <a:stretch/>
        </p:blipFill>
        <p:spPr>
          <a:xfrm>
            <a:off x="0" y="0"/>
            <a:ext cx="12192000" cy="6858000"/>
          </a:xfrm>
          <a:prstGeom prst="rect">
            <a:avLst/>
          </a:prstGeom>
        </p:spPr>
      </p:pic>
      <p:sp>
        <p:nvSpPr>
          <p:cNvPr id="3" name="Rectangle 2">
            <a:extLst>
              <a:ext uri="{FF2B5EF4-FFF2-40B4-BE49-F238E27FC236}">
                <a16:creationId xmlns:a16="http://schemas.microsoft.com/office/drawing/2014/main" id="{A9D3414E-42A7-2780-1DC4-B16FA8070423}"/>
              </a:ext>
            </a:extLst>
          </p:cNvPr>
          <p:cNvSpPr/>
          <p:nvPr/>
        </p:nvSpPr>
        <p:spPr>
          <a:xfrm>
            <a:off x="0" y="1651518"/>
            <a:ext cx="12192000" cy="370425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15DC20C-40B6-6FE4-A454-0DDA7BD2536D}"/>
              </a:ext>
            </a:extLst>
          </p:cNvPr>
          <p:cNvSpPr/>
          <p:nvPr/>
        </p:nvSpPr>
        <p:spPr>
          <a:xfrm>
            <a:off x="214604" y="4540270"/>
            <a:ext cx="2332653" cy="3116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A50869C8-7272-328E-0019-84B928544E86}"/>
              </a:ext>
            </a:extLst>
          </p:cNvPr>
          <p:cNvSpPr/>
          <p:nvPr/>
        </p:nvSpPr>
        <p:spPr>
          <a:xfrm>
            <a:off x="3284376" y="1744824"/>
            <a:ext cx="8789436" cy="344181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red coffee mug with a logo on it&#10;&#10;Description automatically generated">
            <a:extLst>
              <a:ext uri="{FF2B5EF4-FFF2-40B4-BE49-F238E27FC236}">
                <a16:creationId xmlns:a16="http://schemas.microsoft.com/office/drawing/2014/main" id="{5BB27B3C-28EA-C82B-9B6E-734E39A4C50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44" b="89776" l="9180" r="93279">
                        <a14:foregroundMark x1="9344" y1="30671" x2="9344" y2="30671"/>
                        <a14:foregroundMark x1="93279" y1="41374" x2="93279" y2="41374"/>
                        <a14:foregroundMark x1="56393" y1="50479" x2="23443" y2="59265"/>
                        <a14:foregroundMark x1="25410" y1="44569" x2="41967" y2="64696"/>
                        <a14:foregroundMark x1="47049" y1="66134" x2="29672" y2="65495"/>
                        <a14:foregroundMark x1="29672" y1="65495" x2="25902" y2="60543"/>
                        <a14:foregroundMark x1="47869" y1="53035" x2="51475" y2="60863"/>
                      </a14:backgroundRemoval>
                    </a14:imgEffect>
                  </a14:imgLayer>
                </a14:imgProps>
              </a:ext>
              <a:ext uri="{28A0092B-C50C-407E-A947-70E740481C1C}">
                <a14:useLocalDpi xmlns:a14="http://schemas.microsoft.com/office/drawing/2010/main" val="0"/>
              </a:ext>
            </a:extLst>
          </a:blip>
          <a:stretch>
            <a:fillRect/>
          </a:stretch>
        </p:blipFill>
        <p:spPr>
          <a:xfrm>
            <a:off x="-1" y="1637270"/>
            <a:ext cx="3477986" cy="3569212"/>
          </a:xfrm>
          <a:prstGeom prst="rect">
            <a:avLst/>
          </a:prstGeom>
        </p:spPr>
      </p:pic>
      <p:sp>
        <p:nvSpPr>
          <p:cNvPr id="2" name="Title 1">
            <a:extLst>
              <a:ext uri="{FF2B5EF4-FFF2-40B4-BE49-F238E27FC236}">
                <a16:creationId xmlns:a16="http://schemas.microsoft.com/office/drawing/2014/main" id="{0A85970F-D5CA-3832-3A93-A8DBC277C393}"/>
              </a:ext>
            </a:extLst>
          </p:cNvPr>
          <p:cNvSpPr>
            <a:spLocks noGrp="1"/>
          </p:cNvSpPr>
          <p:nvPr>
            <p:ph type="ctrTitle"/>
          </p:nvPr>
        </p:nvSpPr>
        <p:spPr>
          <a:xfrm>
            <a:off x="2547257" y="1671360"/>
            <a:ext cx="10105423" cy="3394486"/>
          </a:xfrm>
        </p:spPr>
        <p:txBody>
          <a:bodyPr>
            <a:normAutofit/>
          </a:bodyPr>
          <a:lstStyle/>
          <a:p>
            <a:r>
              <a:rPr lang="en-US" sz="5400" b="1" dirty="0"/>
              <a:t>SFY2023-2024</a:t>
            </a:r>
            <a:br>
              <a:rPr lang="en-US" sz="5400" b="1" dirty="0"/>
            </a:br>
            <a:r>
              <a:rPr lang="en-US" sz="5400" b="1" dirty="0"/>
              <a:t>Volunteer Fire Infrastructure &amp;</a:t>
            </a:r>
            <a:br>
              <a:rPr lang="en-US" sz="5400" b="1" dirty="0"/>
            </a:br>
            <a:r>
              <a:rPr lang="en-US" sz="5400" b="1" dirty="0"/>
              <a:t>Response Equipment                                              (V-FIRE)Grant Program</a:t>
            </a:r>
          </a:p>
        </p:txBody>
      </p:sp>
      <p:sp>
        <p:nvSpPr>
          <p:cNvPr id="6" name="Rectangle 5">
            <a:extLst>
              <a:ext uri="{FF2B5EF4-FFF2-40B4-BE49-F238E27FC236}">
                <a16:creationId xmlns:a16="http://schemas.microsoft.com/office/drawing/2014/main" id="{2296723E-13D3-33EA-3CDB-CA599B7C0E34}"/>
              </a:ext>
            </a:extLst>
          </p:cNvPr>
          <p:cNvSpPr/>
          <p:nvPr/>
        </p:nvSpPr>
        <p:spPr>
          <a:xfrm>
            <a:off x="0" y="1502229"/>
            <a:ext cx="12192000" cy="149289"/>
          </a:xfrm>
          <a:prstGeom prst="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F7C7CA4-42C2-8BFB-CE31-CEA0EEA4F2D6}"/>
              </a:ext>
            </a:extLst>
          </p:cNvPr>
          <p:cNvSpPr/>
          <p:nvPr/>
        </p:nvSpPr>
        <p:spPr>
          <a:xfrm>
            <a:off x="-1" y="5337109"/>
            <a:ext cx="12192000" cy="149289"/>
          </a:xfrm>
          <a:prstGeom prst="rect">
            <a:avLst/>
          </a:prstGeom>
          <a:solidFill>
            <a:srgbClr val="C00000"/>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32062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4" name="Picture 3" descr="A close-up of a pen and glasses&#10;&#10;Description automatically generated">
            <a:extLst>
              <a:ext uri="{FF2B5EF4-FFF2-40B4-BE49-F238E27FC236}">
                <a16:creationId xmlns:a16="http://schemas.microsoft.com/office/drawing/2014/main" id="{B97386B1-9051-8864-30FD-2F40FD458FDF}"/>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11021"/>
          <a:stretch/>
        </p:blipFill>
        <p:spPr>
          <a:xfrm>
            <a:off x="0" y="0"/>
            <a:ext cx="12192000" cy="6858000"/>
          </a:xfrm>
          <a:prstGeom prst="rect">
            <a:avLst/>
          </a:prstGeom>
        </p:spPr>
      </p:pic>
      <p:sp>
        <p:nvSpPr>
          <p:cNvPr id="5" name="Rectangle 4">
            <a:extLst>
              <a:ext uri="{FF2B5EF4-FFF2-40B4-BE49-F238E27FC236}">
                <a16:creationId xmlns:a16="http://schemas.microsoft.com/office/drawing/2014/main" id="{2958F93A-A636-92FD-7F42-9600775DA0FC}"/>
              </a:ext>
            </a:extLst>
          </p:cNvPr>
          <p:cNvSpPr/>
          <p:nvPr/>
        </p:nvSpPr>
        <p:spPr>
          <a:xfrm>
            <a:off x="0" y="238497"/>
            <a:ext cx="12192000" cy="10450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DFE133-0A79-575D-7BCA-C2C5830EF14F}"/>
              </a:ext>
            </a:extLst>
          </p:cNvPr>
          <p:cNvSpPr>
            <a:spLocks noGrp="1"/>
          </p:cNvSpPr>
          <p:nvPr>
            <p:ph type="title"/>
          </p:nvPr>
        </p:nvSpPr>
        <p:spPr>
          <a:xfrm>
            <a:off x="203719" y="98229"/>
            <a:ext cx="10515600" cy="1325563"/>
          </a:xfrm>
        </p:spPr>
        <p:txBody>
          <a:bodyPr>
            <a:normAutofit/>
          </a:bodyPr>
          <a:lstStyle/>
          <a:p>
            <a:r>
              <a:rPr lang="en-US" sz="5400" b="1" dirty="0"/>
              <a:t>What is the V-Fire Grant</a:t>
            </a:r>
          </a:p>
        </p:txBody>
      </p:sp>
      <p:sp>
        <p:nvSpPr>
          <p:cNvPr id="6" name="Rectangle: Rounded Corners 5">
            <a:extLst>
              <a:ext uri="{FF2B5EF4-FFF2-40B4-BE49-F238E27FC236}">
                <a16:creationId xmlns:a16="http://schemas.microsoft.com/office/drawing/2014/main" id="{A9BE9BF9-00D2-3A4B-3E17-E1D613461929}"/>
              </a:ext>
            </a:extLst>
          </p:cNvPr>
          <p:cNvSpPr/>
          <p:nvPr/>
        </p:nvSpPr>
        <p:spPr>
          <a:xfrm>
            <a:off x="569167" y="1522021"/>
            <a:ext cx="10963470" cy="4869448"/>
          </a:xfrm>
          <a:prstGeom prst="roundRect">
            <a:avLst>
              <a:gd name="adj" fmla="val 8811"/>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4060EEE-FC19-9E2E-99F6-CF1791A063EA}"/>
              </a:ext>
            </a:extLst>
          </p:cNvPr>
          <p:cNvSpPr>
            <a:spLocks noGrp="1"/>
          </p:cNvSpPr>
          <p:nvPr>
            <p:ph idx="1"/>
          </p:nvPr>
        </p:nvSpPr>
        <p:spPr>
          <a:xfrm>
            <a:off x="838200" y="1760311"/>
            <a:ext cx="10515600" cy="4351338"/>
          </a:xfrm>
        </p:spPr>
        <p:txBody>
          <a:bodyPr>
            <a:normAutofit lnSpcReduction="10000"/>
          </a:bodyPr>
          <a:lstStyle/>
          <a:p>
            <a:pPr marL="0" indent="0">
              <a:buNone/>
            </a:pPr>
            <a:r>
              <a:rPr lang="en-US" sz="3200" dirty="0"/>
              <a:t>In May of 2023, New York State Governor Kathy Hochul, through her initiatives outlined in the FY2024 State Budget, has devoted $25,000,000 in State funding to support volunteer fire departments. To fortify these efforts, the SFY2023-2024 Volunteer Fire Infrastructure &amp; Response Equipment (V-FIRE) Grant Program has been issued by the New York State Division of Homeland Security and Emergency Services (DHSES) to enhance the security and safety of the citizens of New York State by providing critical funding to strengthen volunteer fire departments and districts.</a:t>
            </a:r>
          </a:p>
        </p:txBody>
      </p:sp>
    </p:spTree>
    <p:custDataLst>
      <p:tags r:id="rId1"/>
    </p:custDataLst>
    <p:extLst>
      <p:ext uri="{BB962C8B-B14F-4D97-AF65-F5344CB8AC3E}">
        <p14:creationId xmlns:p14="http://schemas.microsoft.com/office/powerpoint/2010/main" val="2970511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F211ECF-5D96-7D61-1780-A394FD732821}"/>
              </a:ext>
            </a:extLst>
          </p:cNvPr>
          <p:cNvSpPr/>
          <p:nvPr/>
        </p:nvSpPr>
        <p:spPr>
          <a:xfrm>
            <a:off x="0" y="2855167"/>
            <a:ext cx="12192000" cy="4002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B123D78-4BAE-97ED-7070-B819B5004D17}"/>
              </a:ext>
            </a:extLst>
          </p:cNvPr>
          <p:cNvSpPr/>
          <p:nvPr/>
        </p:nvSpPr>
        <p:spPr>
          <a:xfrm>
            <a:off x="0" y="139959"/>
            <a:ext cx="12192000" cy="10450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3E24D3-57ED-6F9B-BD40-22D037C2C505}"/>
              </a:ext>
            </a:extLst>
          </p:cNvPr>
          <p:cNvSpPr>
            <a:spLocks noGrp="1"/>
          </p:cNvSpPr>
          <p:nvPr>
            <p:ph type="title"/>
          </p:nvPr>
        </p:nvSpPr>
        <p:spPr>
          <a:xfrm>
            <a:off x="242582" y="14414"/>
            <a:ext cx="10515600" cy="1325563"/>
          </a:xfrm>
        </p:spPr>
        <p:txBody>
          <a:bodyPr>
            <a:normAutofit/>
          </a:bodyPr>
          <a:lstStyle/>
          <a:p>
            <a:r>
              <a:rPr lang="en-US" sz="5400" b="1" dirty="0"/>
              <a:t>Funding</a:t>
            </a:r>
          </a:p>
        </p:txBody>
      </p:sp>
      <p:sp>
        <p:nvSpPr>
          <p:cNvPr id="3" name="Content Placeholder 2">
            <a:extLst>
              <a:ext uri="{FF2B5EF4-FFF2-40B4-BE49-F238E27FC236}">
                <a16:creationId xmlns:a16="http://schemas.microsoft.com/office/drawing/2014/main" id="{6C0FE627-2EC7-4D0A-1800-95FE9DA19FEA}"/>
              </a:ext>
            </a:extLst>
          </p:cNvPr>
          <p:cNvSpPr>
            <a:spLocks noGrp="1"/>
          </p:cNvSpPr>
          <p:nvPr>
            <p:ph idx="1"/>
          </p:nvPr>
        </p:nvSpPr>
        <p:spPr>
          <a:xfrm>
            <a:off x="149281" y="1564910"/>
            <a:ext cx="11820317" cy="712329"/>
          </a:xfrm>
        </p:spPr>
        <p:txBody>
          <a:bodyPr>
            <a:normAutofit/>
          </a:bodyPr>
          <a:lstStyle/>
          <a:p>
            <a:pPr marL="0" indent="0" algn="ctr">
              <a:buNone/>
            </a:pPr>
            <a:r>
              <a:rPr lang="en-US" sz="3600" dirty="0">
                <a:solidFill>
                  <a:schemeClr val="bg1"/>
                </a:solidFill>
              </a:rPr>
              <a:t>$25 Million Budgeted: Can request up to 1 million dollars</a:t>
            </a:r>
          </a:p>
        </p:txBody>
      </p:sp>
      <p:sp>
        <p:nvSpPr>
          <p:cNvPr id="5" name="Rectangle: Rounded Corners 4">
            <a:extLst>
              <a:ext uri="{FF2B5EF4-FFF2-40B4-BE49-F238E27FC236}">
                <a16:creationId xmlns:a16="http://schemas.microsoft.com/office/drawing/2014/main" id="{8605BA71-2258-6E74-53F1-623F16ADDBD1}"/>
              </a:ext>
            </a:extLst>
          </p:cNvPr>
          <p:cNvSpPr/>
          <p:nvPr/>
        </p:nvSpPr>
        <p:spPr>
          <a:xfrm>
            <a:off x="242582" y="3498980"/>
            <a:ext cx="5747671" cy="3153747"/>
          </a:xfrm>
          <a:prstGeom prst="roundRect">
            <a:avLst>
              <a:gd name="adj" fmla="val 10454"/>
            </a:avLst>
          </a:prstGeom>
          <a:solidFill>
            <a:schemeClr val="accent4">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743F886A-2EBE-CA76-0182-212C0FD8FD50}"/>
              </a:ext>
            </a:extLst>
          </p:cNvPr>
          <p:cNvSpPr/>
          <p:nvPr/>
        </p:nvSpPr>
        <p:spPr>
          <a:xfrm>
            <a:off x="6201749" y="3495254"/>
            <a:ext cx="5747671" cy="3153747"/>
          </a:xfrm>
          <a:prstGeom prst="roundRect">
            <a:avLst>
              <a:gd name="adj" fmla="val 8383"/>
            </a:avLst>
          </a:prstGeom>
          <a:solidFill>
            <a:schemeClr val="accent5">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43974F5-0DE8-0B9C-1763-589016DFF152}"/>
              </a:ext>
            </a:extLst>
          </p:cNvPr>
          <p:cNvSpPr txBox="1"/>
          <p:nvPr/>
        </p:nvSpPr>
        <p:spPr>
          <a:xfrm>
            <a:off x="149282" y="3824797"/>
            <a:ext cx="5587475" cy="2585323"/>
          </a:xfrm>
          <a:prstGeom prst="rect">
            <a:avLst/>
          </a:prstGeom>
          <a:noFill/>
        </p:spPr>
        <p:txBody>
          <a:bodyPr wrap="square">
            <a:spAutoFit/>
          </a:bodyPr>
          <a:lstStyle/>
          <a:p>
            <a:pPr marL="457200" lvl="1" indent="0">
              <a:buNone/>
            </a:pPr>
            <a:r>
              <a:rPr lang="en-US" dirty="0"/>
              <a:t>Funding Option 1: Construction/Renovation/Facility Purchase Projects:                </a:t>
            </a:r>
          </a:p>
          <a:p>
            <a:pPr marL="457200" lvl="1" indent="0">
              <a:buNone/>
            </a:pPr>
            <a:endParaRPr lang="en-US" dirty="0"/>
          </a:p>
          <a:p>
            <a:pPr marL="457200" lvl="1" indent="0">
              <a:buNone/>
            </a:pPr>
            <a:r>
              <a:rPr lang="en-US" dirty="0"/>
              <a:t>A total of $20,000,000 in program funds will be devoted to support Construction/Renovation/Facility Purchase projects and is available to all eligible applicants. The funding amount per application may not exceed $1,000,000 in projects requested under Funding Option 1.</a:t>
            </a:r>
          </a:p>
        </p:txBody>
      </p:sp>
      <p:sp>
        <p:nvSpPr>
          <p:cNvPr id="10" name="TextBox 9">
            <a:extLst>
              <a:ext uri="{FF2B5EF4-FFF2-40B4-BE49-F238E27FC236}">
                <a16:creationId xmlns:a16="http://schemas.microsoft.com/office/drawing/2014/main" id="{34006642-4491-68D0-8B66-2188553AC2AF}"/>
              </a:ext>
            </a:extLst>
          </p:cNvPr>
          <p:cNvSpPr txBox="1"/>
          <p:nvPr/>
        </p:nvSpPr>
        <p:spPr>
          <a:xfrm>
            <a:off x="5830057" y="3824797"/>
            <a:ext cx="6139542" cy="2031325"/>
          </a:xfrm>
          <a:prstGeom prst="rect">
            <a:avLst/>
          </a:prstGeom>
          <a:noFill/>
        </p:spPr>
        <p:txBody>
          <a:bodyPr wrap="square">
            <a:spAutoFit/>
          </a:bodyPr>
          <a:lstStyle/>
          <a:p>
            <a:pPr marL="457200" lvl="1" indent="0">
              <a:buNone/>
            </a:pPr>
            <a:r>
              <a:rPr lang="en-US" dirty="0"/>
              <a:t>Funding Option 2: Equipment Projects:                                                                                    </a:t>
            </a:r>
          </a:p>
          <a:p>
            <a:pPr marL="457200" lvl="1" indent="0">
              <a:buNone/>
            </a:pPr>
            <a:endParaRPr lang="en-US" dirty="0"/>
          </a:p>
          <a:p>
            <a:pPr marL="457200" lvl="1" indent="0">
              <a:buNone/>
            </a:pPr>
            <a:r>
              <a:rPr lang="en-US" dirty="0"/>
              <a:t>A total of $5,000,000 in program funds will be devoted to support allowable fire service equipment projects and is available to all eligible applicants. The funding amount per application may not exceed $500,000 in projects requested under Funding Option 2.</a:t>
            </a:r>
          </a:p>
        </p:txBody>
      </p:sp>
      <p:sp>
        <p:nvSpPr>
          <p:cNvPr id="14" name="Rectangle 13">
            <a:extLst>
              <a:ext uri="{FF2B5EF4-FFF2-40B4-BE49-F238E27FC236}">
                <a16:creationId xmlns:a16="http://schemas.microsoft.com/office/drawing/2014/main" id="{A8C8CD0E-19B6-854D-8F36-4FDCA5D67121}"/>
              </a:ext>
            </a:extLst>
          </p:cNvPr>
          <p:cNvSpPr/>
          <p:nvPr/>
        </p:nvSpPr>
        <p:spPr>
          <a:xfrm>
            <a:off x="0" y="2519265"/>
            <a:ext cx="12192000" cy="712329"/>
          </a:xfrm>
          <a:prstGeom prst="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8C95773-DAA3-38C3-F0B4-BFDB02A9FD05}"/>
              </a:ext>
            </a:extLst>
          </p:cNvPr>
          <p:cNvSpPr txBox="1"/>
          <p:nvPr/>
        </p:nvSpPr>
        <p:spPr>
          <a:xfrm>
            <a:off x="149281" y="2532001"/>
            <a:ext cx="7301204" cy="646331"/>
          </a:xfrm>
          <a:prstGeom prst="rect">
            <a:avLst/>
          </a:prstGeom>
          <a:noFill/>
        </p:spPr>
        <p:txBody>
          <a:bodyPr wrap="square">
            <a:spAutoFit/>
          </a:bodyPr>
          <a:lstStyle/>
          <a:p>
            <a:pPr marL="0" indent="0">
              <a:buNone/>
            </a:pPr>
            <a:r>
              <a:rPr lang="en-US" sz="3600" b="1" dirty="0">
                <a:solidFill>
                  <a:schemeClr val="bg1"/>
                </a:solidFill>
              </a:rPr>
              <a:t>Funding Options:</a:t>
            </a:r>
          </a:p>
        </p:txBody>
      </p:sp>
    </p:spTree>
    <p:custDataLst>
      <p:tags r:id="rId1"/>
    </p:custDataLst>
    <p:extLst>
      <p:ext uri="{BB962C8B-B14F-4D97-AF65-F5344CB8AC3E}">
        <p14:creationId xmlns:p14="http://schemas.microsoft.com/office/powerpoint/2010/main" val="438667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 name="Picture 1" descr="A close-up of a pen and glasses&#10;&#10;Description automatically generated">
            <a:extLst>
              <a:ext uri="{FF2B5EF4-FFF2-40B4-BE49-F238E27FC236}">
                <a16:creationId xmlns:a16="http://schemas.microsoft.com/office/drawing/2014/main" id="{BD475F9C-3BC5-50AA-7298-08895B0FF1DF}"/>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11021"/>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2ABE6F4A-761D-2A8A-C7EF-C03AA8675E61}"/>
              </a:ext>
            </a:extLst>
          </p:cNvPr>
          <p:cNvSpPr/>
          <p:nvPr/>
        </p:nvSpPr>
        <p:spPr>
          <a:xfrm>
            <a:off x="559837" y="1091682"/>
            <a:ext cx="10935477" cy="4724554"/>
          </a:xfrm>
          <a:prstGeom prst="roundRect">
            <a:avLst>
              <a:gd name="adj" fmla="val 11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CC0185E-7B4C-373E-162E-50938CBFFB4C}"/>
              </a:ext>
            </a:extLst>
          </p:cNvPr>
          <p:cNvSpPr>
            <a:spLocks noGrp="1"/>
          </p:cNvSpPr>
          <p:nvPr>
            <p:ph idx="1"/>
          </p:nvPr>
        </p:nvSpPr>
        <p:spPr>
          <a:xfrm>
            <a:off x="838200" y="1464898"/>
            <a:ext cx="10515600" cy="4351338"/>
          </a:xfrm>
        </p:spPr>
        <p:txBody>
          <a:bodyPr>
            <a:normAutofit/>
          </a:bodyPr>
          <a:lstStyle/>
          <a:p>
            <a:pPr marL="0" indent="0">
              <a:buNone/>
            </a:pPr>
            <a:r>
              <a:rPr lang="en-US" sz="3200" dirty="0"/>
              <a:t>Should an eligible applicant submit for multiple projects within an application under one of the above funding options, they are highly encouraged to prioritize their projects with the most pressing needs and most significant capability gaps. DHSES reserves the right to adjust the allocation caps for either track of funding to support the most critical needs of the fire service community based on the number and  type of applications received.</a:t>
            </a:r>
          </a:p>
        </p:txBody>
      </p:sp>
    </p:spTree>
    <p:custDataLst>
      <p:tags r:id="rId1"/>
    </p:custDataLst>
    <p:extLst>
      <p:ext uri="{BB962C8B-B14F-4D97-AF65-F5344CB8AC3E}">
        <p14:creationId xmlns:p14="http://schemas.microsoft.com/office/powerpoint/2010/main" val="1369195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DE65A1-8F6F-FAD5-DF08-42149B3D44FA}"/>
              </a:ext>
            </a:extLst>
          </p:cNvPr>
          <p:cNvSpPr/>
          <p:nvPr/>
        </p:nvSpPr>
        <p:spPr>
          <a:xfrm>
            <a:off x="0" y="195943"/>
            <a:ext cx="12192000" cy="1017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E33A8329-2894-B0BF-1C03-221EF45AC1F0}"/>
              </a:ext>
            </a:extLst>
          </p:cNvPr>
          <p:cNvSpPr/>
          <p:nvPr/>
        </p:nvSpPr>
        <p:spPr>
          <a:xfrm>
            <a:off x="250372" y="1558212"/>
            <a:ext cx="11730134" cy="1595535"/>
          </a:xfrm>
          <a:prstGeom prst="roundRect">
            <a:avLst>
              <a:gd name="adj" fmla="val 13743"/>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D3A5234B-8126-105C-C873-4528B7D38F14}"/>
              </a:ext>
            </a:extLst>
          </p:cNvPr>
          <p:cNvSpPr/>
          <p:nvPr/>
        </p:nvSpPr>
        <p:spPr>
          <a:xfrm>
            <a:off x="230932" y="3306147"/>
            <a:ext cx="11730134" cy="929951"/>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4DC77C06-E2DD-D88F-70EA-F7AF0D76D846}"/>
              </a:ext>
            </a:extLst>
          </p:cNvPr>
          <p:cNvSpPr/>
          <p:nvPr/>
        </p:nvSpPr>
        <p:spPr>
          <a:xfrm>
            <a:off x="250372" y="4408714"/>
            <a:ext cx="11730134" cy="2048070"/>
          </a:xfrm>
          <a:prstGeom prst="roundRect">
            <a:avLst>
              <a:gd name="adj" fmla="val 11656"/>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19DFF6-E701-A2CD-E086-CDF880A555B3}"/>
              </a:ext>
            </a:extLst>
          </p:cNvPr>
          <p:cNvSpPr>
            <a:spLocks noGrp="1"/>
          </p:cNvSpPr>
          <p:nvPr>
            <p:ph type="title"/>
          </p:nvPr>
        </p:nvSpPr>
        <p:spPr>
          <a:xfrm>
            <a:off x="250372" y="41679"/>
            <a:ext cx="10515600" cy="1325563"/>
          </a:xfrm>
        </p:spPr>
        <p:txBody>
          <a:bodyPr>
            <a:normAutofit/>
          </a:bodyPr>
          <a:lstStyle/>
          <a:p>
            <a:pPr marL="0" indent="0">
              <a:buNone/>
            </a:pPr>
            <a:r>
              <a:rPr lang="en-US" sz="5400" dirty="0"/>
              <a:t>Eligible Organizations Include:</a:t>
            </a:r>
          </a:p>
        </p:txBody>
      </p:sp>
      <p:sp>
        <p:nvSpPr>
          <p:cNvPr id="3" name="Content Placeholder 2">
            <a:extLst>
              <a:ext uri="{FF2B5EF4-FFF2-40B4-BE49-F238E27FC236}">
                <a16:creationId xmlns:a16="http://schemas.microsoft.com/office/drawing/2014/main" id="{8083C6E5-D40E-2306-C628-395355F43F72}"/>
              </a:ext>
            </a:extLst>
          </p:cNvPr>
          <p:cNvSpPr>
            <a:spLocks noGrp="1"/>
          </p:cNvSpPr>
          <p:nvPr>
            <p:ph idx="1"/>
          </p:nvPr>
        </p:nvSpPr>
        <p:spPr>
          <a:xfrm>
            <a:off x="505326" y="1760311"/>
            <a:ext cx="11181347" cy="4836432"/>
          </a:xfrm>
        </p:spPr>
        <p:txBody>
          <a:bodyPr>
            <a:noAutofit/>
          </a:bodyPr>
          <a:lstStyle/>
          <a:p>
            <a:r>
              <a:rPr lang="en-US" sz="1800" b="1" dirty="0"/>
              <a:t>Volunteer Fire Companies </a:t>
            </a:r>
            <a:r>
              <a:rPr lang="en-US" sz="1800" dirty="0"/>
              <a:t>that are comprised of 100% volunteer firefighters, that are responsible for providing fire protection services to one or more jurisdiction(s). These entities are required to submit the signed contract agreement with the town or village they are covering.</a:t>
            </a:r>
          </a:p>
          <a:p>
            <a:pPr marL="457200" lvl="1" indent="0">
              <a:buNone/>
            </a:pPr>
            <a:r>
              <a:rPr lang="en-US" sz="1800" b="1" dirty="0"/>
              <a:t>Nonprofit Fire Companies </a:t>
            </a:r>
            <a:r>
              <a:rPr lang="en-US" sz="1800" dirty="0"/>
              <a:t>are eligible to apply and are subject to Prequalification or Prequalification Exempt status as identified below.</a:t>
            </a:r>
          </a:p>
          <a:p>
            <a:pPr marL="457200" lvl="1" indent="0">
              <a:buNone/>
            </a:pPr>
            <a:endParaRPr lang="en-US" sz="1800" dirty="0"/>
          </a:p>
          <a:p>
            <a:pPr marL="0" indent="0">
              <a:buNone/>
            </a:pPr>
            <a:r>
              <a:rPr lang="en-US" sz="1800" dirty="0"/>
              <a:t>• </a:t>
            </a:r>
            <a:r>
              <a:rPr lang="en-US" sz="1800" b="1" dirty="0"/>
              <a:t>Municipalities – Villages, Towns, Cities and Fire Districts </a:t>
            </a:r>
            <a:r>
              <a:rPr lang="en-US" sz="1800" dirty="0"/>
              <a:t>responsible for providing fire protection through a fire department comprised of 100% volunteer firefighter membership.</a:t>
            </a:r>
          </a:p>
          <a:p>
            <a:pPr marL="0" indent="0">
              <a:buNone/>
            </a:pPr>
            <a:endParaRPr lang="en-US" sz="1800" dirty="0"/>
          </a:p>
          <a:p>
            <a:pPr marL="0" indent="0">
              <a:buNone/>
            </a:pPr>
            <a:r>
              <a:rPr lang="en-US" sz="1800" dirty="0"/>
              <a:t>• </a:t>
            </a:r>
            <a:r>
              <a:rPr lang="en-US" sz="1800" b="1" dirty="0"/>
              <a:t>Counties and Municipal Shared Services Applications: </a:t>
            </a:r>
            <a:r>
              <a:rPr lang="en-US" sz="1800" dirty="0"/>
              <a:t>Counties may only apply on behalf of local volunteer fire departments that are comprised of 100% volunteer firefighter membership, provided the applying county has a minimum of 60% documented approval from the volunteer fire departments within the county that will directly benefit from the requested project(s). Requests for grant funds under a county application must be for shareable projects that will benefit and be accessible to the volunteer fire departments represented in the application. The applying County must complete and submit the Local Volunteer Fire Department Consent Form (Exhibit C), to include at least 60% sign-off from the fire chiefs of agencies represented in the application.</a:t>
            </a:r>
          </a:p>
        </p:txBody>
      </p:sp>
    </p:spTree>
    <p:custDataLst>
      <p:tags r:id="rId1"/>
    </p:custDataLst>
    <p:extLst>
      <p:ext uri="{BB962C8B-B14F-4D97-AF65-F5344CB8AC3E}">
        <p14:creationId xmlns:p14="http://schemas.microsoft.com/office/powerpoint/2010/main" val="3879631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0D131C-4598-095F-22B0-5DC3B9F63F3D}"/>
              </a:ext>
            </a:extLst>
          </p:cNvPr>
          <p:cNvSpPr/>
          <p:nvPr/>
        </p:nvSpPr>
        <p:spPr>
          <a:xfrm>
            <a:off x="0" y="1029545"/>
            <a:ext cx="12192000" cy="49140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2ECC286-973B-29A6-DA85-383BE05A07E7}"/>
              </a:ext>
            </a:extLst>
          </p:cNvPr>
          <p:cNvSpPr/>
          <p:nvPr/>
        </p:nvSpPr>
        <p:spPr>
          <a:xfrm>
            <a:off x="0" y="1203650"/>
            <a:ext cx="121920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F5AA1AD-F199-8F12-7FB7-23A434924219}"/>
              </a:ext>
            </a:extLst>
          </p:cNvPr>
          <p:cNvSpPr>
            <a:spLocks noGrp="1"/>
          </p:cNvSpPr>
          <p:nvPr>
            <p:ph idx="1"/>
          </p:nvPr>
        </p:nvSpPr>
        <p:spPr>
          <a:xfrm>
            <a:off x="922175" y="1415078"/>
            <a:ext cx="10515600" cy="4351338"/>
          </a:xfrm>
        </p:spPr>
        <p:txBody>
          <a:bodyPr>
            <a:normAutofit/>
          </a:bodyPr>
          <a:lstStyle/>
          <a:p>
            <a:pPr marL="0" indent="0">
              <a:buNone/>
            </a:pPr>
            <a:r>
              <a:rPr lang="en-US" sz="2800" dirty="0"/>
              <a:t>Two or more municipalities may apply for shared projects that will benefit and be accessible to two or more volunteer fire departments. Examples of shareable projects include, but are not limited to, the following:</a:t>
            </a:r>
          </a:p>
          <a:p>
            <a:pPr marL="0" indent="0">
              <a:buNone/>
            </a:pPr>
            <a:endParaRPr lang="en-US" sz="2800" dirty="0"/>
          </a:p>
          <a:p>
            <a:pPr marL="0" indent="0">
              <a:buNone/>
            </a:pPr>
            <a:r>
              <a:rPr lang="en-US" sz="2800" dirty="0"/>
              <a:t>	Fire Training Center, training tower or other training facility</a:t>
            </a:r>
          </a:p>
          <a:p>
            <a:pPr marL="0" indent="0">
              <a:buNone/>
            </a:pPr>
            <a:endParaRPr lang="en-US" sz="800" dirty="0"/>
          </a:p>
          <a:p>
            <a:pPr marL="0" indent="0">
              <a:buNone/>
            </a:pPr>
            <a:r>
              <a:rPr lang="en-US" sz="2800" dirty="0"/>
              <a:t>	Decontamination or gear-washing trailer</a:t>
            </a:r>
          </a:p>
          <a:p>
            <a:pPr marL="0" indent="0">
              <a:buNone/>
            </a:pPr>
            <a:endParaRPr lang="en-US" sz="800" dirty="0"/>
          </a:p>
          <a:p>
            <a:pPr marL="0" indent="0">
              <a:buNone/>
            </a:pPr>
            <a:r>
              <a:rPr lang="en-US" dirty="0"/>
              <a:t>	S</a:t>
            </a:r>
            <a:r>
              <a:rPr lang="en-US" sz="2800" dirty="0"/>
              <a:t>CBA fill station</a:t>
            </a:r>
          </a:p>
          <a:p>
            <a:endParaRPr lang="en-US" dirty="0"/>
          </a:p>
        </p:txBody>
      </p:sp>
    </p:spTree>
    <p:custDataLst>
      <p:tags r:id="rId1"/>
    </p:custDataLst>
    <p:extLst>
      <p:ext uri="{BB962C8B-B14F-4D97-AF65-F5344CB8AC3E}">
        <p14:creationId xmlns:p14="http://schemas.microsoft.com/office/powerpoint/2010/main" val="19053621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1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EE01EE267A512449A767823B00E6BF8" ma:contentTypeVersion="4" ma:contentTypeDescription="Create a new document." ma:contentTypeScope="" ma:versionID="aaf298bbc124aaf60b1cb84abab44677">
  <xsd:schema xmlns:xsd="http://www.w3.org/2001/XMLSchema" xmlns:xs="http://www.w3.org/2001/XMLSchema" xmlns:p="http://schemas.microsoft.com/office/2006/metadata/properties" xmlns:ns2="6d402561-37b5-442d-9526-e08c3c9c66a6" targetNamespace="http://schemas.microsoft.com/office/2006/metadata/properties" ma:root="true" ma:fieldsID="55e8f15515afa5afa4480a24ffad6028" ns2:_="">
    <xsd:import namespace="6d402561-37b5-442d-9526-e08c3c9c66a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402561-37b5-442d-9526-e08c3c9c66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9B4E92B-F43C-4470-85C4-91F0C0AA2B21}">
  <ds:schemaRefs>
    <ds:schemaRef ds:uri="http://schemas.microsoft.com/sharepoint/v3/contenttype/forms"/>
  </ds:schemaRefs>
</ds:datastoreItem>
</file>

<file path=customXml/itemProps2.xml><?xml version="1.0" encoding="utf-8"?>
<ds:datastoreItem xmlns:ds="http://schemas.openxmlformats.org/officeDocument/2006/customXml" ds:itemID="{9F914C77-8831-48AF-A378-3DB5117CDE17}">
  <ds:schemaRefs>
    <ds:schemaRef ds:uri="6d402561-37b5-442d-9526-e08c3c9c66a6"/>
    <ds:schemaRef ds:uri="http://purl.org/dc/terms/"/>
    <ds:schemaRef ds:uri="http://schemas.microsoft.com/office/infopath/2007/PartnerControls"/>
    <ds:schemaRef ds:uri="http://purl.org/dc/dcmitype/"/>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3583C445-66CC-4F98-B109-80B817E861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402561-37b5-442d-9526-e08c3c9c66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483</TotalTime>
  <Words>1216</Words>
  <Application>Microsoft Office PowerPoint</Application>
  <PresentationFormat>Widescreen</PresentationFormat>
  <Paragraphs>97</Paragraphs>
  <Slides>19</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Arial</vt:lpstr>
      <vt:lpstr>Arial Black</vt:lpstr>
      <vt:lpstr>Calibri</vt:lpstr>
      <vt:lpstr>Calibri Light</vt:lpstr>
      <vt:lpstr>Candara Light</vt:lpstr>
      <vt:lpstr>Office Theme</vt:lpstr>
      <vt:lpstr>1_Office Theme</vt:lpstr>
      <vt:lpstr>PowerPoint Presentation</vt:lpstr>
      <vt:lpstr>PowerPoint Presentation</vt:lpstr>
      <vt:lpstr>Today’s Panel:</vt:lpstr>
      <vt:lpstr>SFY2023-2024 Volunteer Fire Infrastructure &amp; Response Equipment                                              (V-FIRE)Grant Program</vt:lpstr>
      <vt:lpstr>What is the V-Fire Grant</vt:lpstr>
      <vt:lpstr>Funding</vt:lpstr>
      <vt:lpstr>PowerPoint Presentation</vt:lpstr>
      <vt:lpstr>Eligible Organizations Include:</vt:lpstr>
      <vt:lpstr>PowerPoint Presentation</vt:lpstr>
      <vt:lpstr>SFY2023-2024 Volunteer Fire Infrastructure &amp; Response Equipment Grant Program Objectives</vt:lpstr>
      <vt:lpstr>Timeline</vt:lpstr>
      <vt:lpstr>Standard Cost Reimbursement Contract</vt:lpstr>
      <vt:lpstr>Procurements</vt:lpstr>
      <vt:lpstr>Social Vulnerability Index (SVI)</vt:lpstr>
      <vt:lpstr>Application Evaluation Criteria</vt:lpstr>
      <vt:lpstr>Questions &amp; Comments</vt:lpstr>
      <vt:lpstr>Information can be found at:</vt:lpstr>
      <vt:lpstr>PowerPoint Presentation</vt:lpstr>
      <vt:lpstr>Upcoming AFDSNY Events: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 HOLLAND</dc:creator>
  <cp:lastModifiedBy>Niver, Katherine</cp:lastModifiedBy>
  <cp:revision>11</cp:revision>
  <dcterms:created xsi:type="dcterms:W3CDTF">2024-01-15T19:42:37Z</dcterms:created>
  <dcterms:modified xsi:type="dcterms:W3CDTF">2024-01-18T23:37:55Z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C3FB3DEF-73FD-4A5E-B298-2831D8D6DF51</vt:lpwstr>
  </property>
  <property fmtid="{D5CDD505-2E9C-101B-9397-08002B2CF9AE}" pid="3" name="ArticulatePath">
    <vt:lpwstr>CWC VFire Gant</vt:lpwstr>
  </property>
  <property fmtid="{D5CDD505-2E9C-101B-9397-08002B2CF9AE}" pid="4" name="ContentTypeId">
    <vt:lpwstr>0x010100FEE01EE267A512449A767823B00E6BF8</vt:lpwstr>
  </property>
</Properties>
</file>